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8"/>
  </p:notesMasterIdLst>
  <p:handoutMasterIdLst>
    <p:handoutMasterId r:id="rId49"/>
  </p:handoutMasterIdLst>
  <p:sldIdLst>
    <p:sldId id="256" r:id="rId2"/>
    <p:sldId id="609" r:id="rId3"/>
    <p:sldId id="610" r:id="rId4"/>
    <p:sldId id="738" r:id="rId5"/>
    <p:sldId id="739" r:id="rId6"/>
    <p:sldId id="740" r:id="rId7"/>
    <p:sldId id="741" r:id="rId8"/>
    <p:sldId id="742" r:id="rId9"/>
    <p:sldId id="743" r:id="rId10"/>
    <p:sldId id="724" r:id="rId11"/>
    <p:sldId id="727" r:id="rId12"/>
    <p:sldId id="659" r:id="rId13"/>
    <p:sldId id="746" r:id="rId14"/>
    <p:sldId id="716" r:id="rId15"/>
    <p:sldId id="729" r:id="rId16"/>
    <p:sldId id="750" r:id="rId17"/>
    <p:sldId id="749" r:id="rId18"/>
    <p:sldId id="762" r:id="rId19"/>
    <p:sldId id="763" r:id="rId20"/>
    <p:sldId id="764" r:id="rId21"/>
    <p:sldId id="765" r:id="rId22"/>
    <p:sldId id="766" r:id="rId23"/>
    <p:sldId id="767" r:id="rId24"/>
    <p:sldId id="768" r:id="rId25"/>
    <p:sldId id="757" r:id="rId26"/>
    <p:sldId id="760" r:id="rId27"/>
    <p:sldId id="732" r:id="rId28"/>
    <p:sldId id="770" r:id="rId29"/>
    <p:sldId id="733" r:id="rId30"/>
    <p:sldId id="761" r:id="rId31"/>
    <p:sldId id="758" r:id="rId32"/>
    <p:sldId id="773" r:id="rId33"/>
    <p:sldId id="774" r:id="rId34"/>
    <p:sldId id="775" r:id="rId35"/>
    <p:sldId id="776" r:id="rId36"/>
    <p:sldId id="777" r:id="rId37"/>
    <p:sldId id="780" r:id="rId38"/>
    <p:sldId id="778" r:id="rId39"/>
    <p:sldId id="781" r:id="rId40"/>
    <p:sldId id="779" r:id="rId41"/>
    <p:sldId id="710" r:id="rId42"/>
    <p:sldId id="744" r:id="rId43"/>
    <p:sldId id="745" r:id="rId44"/>
    <p:sldId id="782" r:id="rId45"/>
    <p:sldId id="702" r:id="rId46"/>
    <p:sldId id="711" r:id="rId4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0099CC"/>
    <a:srgbClr val="FFFF99"/>
    <a:srgbClr val="0000FF"/>
    <a:srgbClr val="CC00FF"/>
    <a:srgbClr val="CC0099"/>
    <a:srgbClr val="99FFCC"/>
    <a:srgbClr val="FF0066"/>
    <a:srgbClr val="006699"/>
  </p:clrMru>
</p:presentationPr>
</file>

<file path=ppt/tableStyles.xml><?xml version="1.0" encoding="utf-8"?>
<a:tblStyleLst xmlns:a="http://schemas.openxmlformats.org/drawingml/2006/main" def="{5C22544A-7EE6-4342-B048-85BDC9FD1C3A}">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5" autoAdjust="0"/>
    <p:restoredTop sz="76381" autoAdjust="0"/>
  </p:normalViewPr>
  <p:slideViewPr>
    <p:cSldViewPr snapToGrid="0">
      <p:cViewPr varScale="1">
        <p:scale>
          <a:sx n="51" d="100"/>
          <a:sy n="51" d="100"/>
        </p:scale>
        <p:origin x="-1860" y="-96"/>
      </p:cViewPr>
      <p:guideLst>
        <p:guide orient="horz" pos="2159"/>
        <p:guide pos="2880"/>
      </p:guideLst>
    </p:cSldViewPr>
  </p:slideViewPr>
  <p:notesTextViewPr>
    <p:cViewPr>
      <p:scale>
        <a:sx n="100" d="100"/>
        <a:sy n="100" d="100"/>
      </p:scale>
      <p:origin x="0" y="0"/>
    </p:cViewPr>
  </p:notesTextViewPr>
  <p:sorterViewPr>
    <p:cViewPr>
      <p:scale>
        <a:sx n="100" d="100"/>
        <a:sy n="100" d="100"/>
      </p:scale>
      <p:origin x="0" y="3258"/>
    </p:cViewPr>
  </p:sorterViewPr>
  <p:notesViewPr>
    <p:cSldViewPr snapToGrid="0">
      <p:cViewPr varScale="1">
        <p:scale>
          <a:sx n="80" d="100"/>
          <a:sy n="80" d="100"/>
        </p:scale>
        <p:origin x="-1950" y="-78"/>
      </p:cViewPr>
      <p:guideLst>
        <p:guide orient="horz" pos="3224"/>
        <p:guide pos="2236"/>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riane%20LEROYER\Documents\Documents\Documents\EVREST\Organisation%20nationale\Avancement%20saisie%20et%20inscriptions%20par%20r&#233;gion%20-%20mars%20201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D:\GEST05\sudist%20evrest%20sud\RPS\taille%20entreprise%20rp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GEST05\sudist%20evrest%20sud\RPS\taille%20entreprise%20rps.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14.xml.rels><?xml version="1.0" encoding="UTF-8" standalone="yes"?>
<Relationships xmlns="http://schemas.openxmlformats.org/package/2006/relationships"><Relationship Id="rId1" Type="http://schemas.openxmlformats.org/officeDocument/2006/relationships/oleObject" Target="file:///D:\GEST05\sudist%20evrest%20sud\RPS\taille%20entreprise%20rps.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_rels/chart16.xml.rels><?xml version="1.0" encoding="UTF-8" standalone="yes"?>
<Relationships xmlns="http://schemas.openxmlformats.org/package/2006/relationships"><Relationship Id="rId1" Type="http://schemas.openxmlformats.org/officeDocument/2006/relationships/oleObject" Target="file:///D:\GEST05\sudist%20evrest%20sud\RPS\taille%20entreprise%20rp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Ariane%20LEROYER\Documents\Documents\Documents\EVREST\Organisation%20nationale\R&#233;unions%20M2R\R&#233;union%20M2R%202013%2003%2015\Fiches_oct_annee_paire%20-%20bilan%20au%202013%2003%20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Microsoft_Office_Excel5.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g.magallon\Mes%20documents\rps%20branches.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bar"/>
        <c:grouping val="stacked"/>
        <c:ser>
          <c:idx val="0"/>
          <c:order val="0"/>
          <c:tx>
            <c:strRef>
              <c:f>'Inscription graphes'!$B$36</c:f>
              <c:strCache>
                <c:ptCount val="1"/>
                <c:pt idx="0">
                  <c:v>Avant 2012</c:v>
                </c:pt>
              </c:strCache>
            </c:strRef>
          </c:tx>
          <c:cat>
            <c:strRef>
              <c:f>'Inscription graphes'!$A$37:$A$60</c:f>
              <c:strCache>
                <c:ptCount val="24"/>
                <c:pt idx="0">
                  <c:v>AUVERGNE</c:v>
                </c:pt>
                <c:pt idx="1">
                  <c:v>NOUVELLE CALEDONIE</c:v>
                </c:pt>
                <c:pt idx="2">
                  <c:v>LA REUNION</c:v>
                </c:pt>
                <c:pt idx="3">
                  <c:v>BASSE NORMANDIE</c:v>
                </c:pt>
                <c:pt idx="4">
                  <c:v>GUYANE MARTINIQUE GUADELOUPE</c:v>
                </c:pt>
                <c:pt idx="5">
                  <c:v>SNCF</c:v>
                </c:pt>
                <c:pt idx="6">
                  <c:v>AQUITAINE</c:v>
                </c:pt>
                <c:pt idx="7">
                  <c:v>LIMOUSIN</c:v>
                </c:pt>
                <c:pt idx="8">
                  <c:v>ALSACE</c:v>
                </c:pt>
                <c:pt idx="9">
                  <c:v>POITOU-CHARENTES</c:v>
                </c:pt>
                <c:pt idx="10">
                  <c:v>MIDI-PYRENNEES</c:v>
                </c:pt>
                <c:pt idx="11">
                  <c:v>FRANCHE COMTE</c:v>
                </c:pt>
                <c:pt idx="12">
                  <c:v>LANGUEDOC-ROUSSILLON</c:v>
                </c:pt>
                <c:pt idx="13">
                  <c:v>PICARDIE</c:v>
                </c:pt>
                <c:pt idx="14">
                  <c:v>HAUTE NORMANDIE</c:v>
                </c:pt>
                <c:pt idx="15">
                  <c:v>RHONE-ALPES</c:v>
                </c:pt>
                <c:pt idx="16">
                  <c:v>BOURGOGNE</c:v>
                </c:pt>
                <c:pt idx="17">
                  <c:v>CENTRE</c:v>
                </c:pt>
                <c:pt idx="18">
                  <c:v>PAYS DE LA LOIRE</c:v>
                </c:pt>
                <c:pt idx="19">
                  <c:v>LORRAINE</c:v>
                </c:pt>
                <c:pt idx="20">
                  <c:v>IEG</c:v>
                </c:pt>
                <c:pt idx="21">
                  <c:v>ILE-DE-FRANCE</c:v>
                </c:pt>
                <c:pt idx="22">
                  <c:v>PROVENCE-ALPES-COTES D'AZUR</c:v>
                </c:pt>
                <c:pt idx="23">
                  <c:v>NORD-PAS-DE-CALAIS</c:v>
                </c:pt>
              </c:strCache>
            </c:strRef>
          </c:cat>
          <c:val>
            <c:numRef>
              <c:f>'Inscription graphes'!$B$37:$B$60</c:f>
              <c:numCache>
                <c:formatCode>General</c:formatCode>
                <c:ptCount val="24"/>
                <c:pt idx="0">
                  <c:v>0</c:v>
                </c:pt>
                <c:pt idx="1">
                  <c:v>0</c:v>
                </c:pt>
                <c:pt idx="2">
                  <c:v>10</c:v>
                </c:pt>
                <c:pt idx="3">
                  <c:v>0</c:v>
                </c:pt>
                <c:pt idx="4">
                  <c:v>10</c:v>
                </c:pt>
                <c:pt idx="5">
                  <c:v>14</c:v>
                </c:pt>
                <c:pt idx="6">
                  <c:v>15</c:v>
                </c:pt>
                <c:pt idx="7">
                  <c:v>16</c:v>
                </c:pt>
                <c:pt idx="8">
                  <c:v>13</c:v>
                </c:pt>
                <c:pt idx="9">
                  <c:v>41</c:v>
                </c:pt>
                <c:pt idx="10">
                  <c:v>27</c:v>
                </c:pt>
                <c:pt idx="11">
                  <c:v>45</c:v>
                </c:pt>
                <c:pt idx="12">
                  <c:v>37</c:v>
                </c:pt>
                <c:pt idx="13">
                  <c:v>54</c:v>
                </c:pt>
                <c:pt idx="14">
                  <c:v>68</c:v>
                </c:pt>
                <c:pt idx="15">
                  <c:v>38</c:v>
                </c:pt>
                <c:pt idx="16">
                  <c:v>78</c:v>
                </c:pt>
                <c:pt idx="17">
                  <c:v>85</c:v>
                </c:pt>
                <c:pt idx="18">
                  <c:v>87</c:v>
                </c:pt>
                <c:pt idx="19">
                  <c:v>86</c:v>
                </c:pt>
                <c:pt idx="20">
                  <c:v>101</c:v>
                </c:pt>
                <c:pt idx="21">
                  <c:v>120</c:v>
                </c:pt>
                <c:pt idx="22">
                  <c:v>168</c:v>
                </c:pt>
                <c:pt idx="23">
                  <c:v>198</c:v>
                </c:pt>
              </c:numCache>
            </c:numRef>
          </c:val>
        </c:ser>
        <c:ser>
          <c:idx val="1"/>
          <c:order val="1"/>
          <c:tx>
            <c:strRef>
              <c:f>'Inscription graphes'!$C$36</c:f>
              <c:strCache>
                <c:ptCount val="1"/>
                <c:pt idx="0">
                  <c:v>Janv 2012 - Mars 2013</c:v>
                </c:pt>
              </c:strCache>
            </c:strRef>
          </c:tx>
          <c:spPr>
            <a:solidFill>
              <a:schemeClr val="accent6">
                <a:lumMod val="75000"/>
              </a:schemeClr>
            </a:solidFill>
          </c:spPr>
          <c:cat>
            <c:strRef>
              <c:f>'Inscription graphes'!$A$37:$A$60</c:f>
              <c:strCache>
                <c:ptCount val="24"/>
                <c:pt idx="0">
                  <c:v>AUVERGNE</c:v>
                </c:pt>
                <c:pt idx="1">
                  <c:v>NOUVELLE CALEDONIE</c:v>
                </c:pt>
                <c:pt idx="2">
                  <c:v>LA REUNION</c:v>
                </c:pt>
                <c:pt idx="3">
                  <c:v>BASSE NORMANDIE</c:v>
                </c:pt>
                <c:pt idx="4">
                  <c:v>GUYANE MARTINIQUE GUADELOUPE</c:v>
                </c:pt>
                <c:pt idx="5">
                  <c:v>SNCF</c:v>
                </c:pt>
                <c:pt idx="6">
                  <c:v>AQUITAINE</c:v>
                </c:pt>
                <c:pt idx="7">
                  <c:v>LIMOUSIN</c:v>
                </c:pt>
                <c:pt idx="8">
                  <c:v>ALSACE</c:v>
                </c:pt>
                <c:pt idx="9">
                  <c:v>POITOU-CHARENTES</c:v>
                </c:pt>
                <c:pt idx="10">
                  <c:v>MIDI-PYRENNEES</c:v>
                </c:pt>
                <c:pt idx="11">
                  <c:v>FRANCHE COMTE</c:v>
                </c:pt>
                <c:pt idx="12">
                  <c:v>LANGUEDOC-ROUSSILLON</c:v>
                </c:pt>
                <c:pt idx="13">
                  <c:v>PICARDIE</c:v>
                </c:pt>
                <c:pt idx="14">
                  <c:v>HAUTE NORMANDIE</c:v>
                </c:pt>
                <c:pt idx="15">
                  <c:v>RHONE-ALPES</c:v>
                </c:pt>
                <c:pt idx="16">
                  <c:v>BOURGOGNE</c:v>
                </c:pt>
                <c:pt idx="17">
                  <c:v>CENTRE</c:v>
                </c:pt>
                <c:pt idx="18">
                  <c:v>PAYS DE LA LOIRE</c:v>
                </c:pt>
                <c:pt idx="19">
                  <c:v>LORRAINE</c:v>
                </c:pt>
                <c:pt idx="20">
                  <c:v>IEG</c:v>
                </c:pt>
                <c:pt idx="21">
                  <c:v>ILE-DE-FRANCE</c:v>
                </c:pt>
                <c:pt idx="22">
                  <c:v>PROVENCE-ALPES-COTES D'AZUR</c:v>
                </c:pt>
                <c:pt idx="23">
                  <c:v>NORD-PAS-DE-CALAIS</c:v>
                </c:pt>
              </c:strCache>
            </c:strRef>
          </c:cat>
          <c:val>
            <c:numRef>
              <c:f>'Inscription graphes'!$C$37:$C$60</c:f>
              <c:numCache>
                <c:formatCode>General</c:formatCode>
                <c:ptCount val="24"/>
                <c:pt idx="0">
                  <c:v>4</c:v>
                </c:pt>
                <c:pt idx="1">
                  <c:v>7</c:v>
                </c:pt>
                <c:pt idx="2">
                  <c:v>0</c:v>
                </c:pt>
                <c:pt idx="3">
                  <c:v>13</c:v>
                </c:pt>
                <c:pt idx="4">
                  <c:v>4</c:v>
                </c:pt>
                <c:pt idx="5">
                  <c:v>4</c:v>
                </c:pt>
                <c:pt idx="6">
                  <c:v>4</c:v>
                </c:pt>
                <c:pt idx="7">
                  <c:v>4</c:v>
                </c:pt>
                <c:pt idx="8">
                  <c:v>10</c:v>
                </c:pt>
                <c:pt idx="9">
                  <c:v>1</c:v>
                </c:pt>
                <c:pt idx="10">
                  <c:v>19</c:v>
                </c:pt>
                <c:pt idx="11">
                  <c:v>2</c:v>
                </c:pt>
                <c:pt idx="12">
                  <c:v>10</c:v>
                </c:pt>
                <c:pt idx="13">
                  <c:v>16</c:v>
                </c:pt>
                <c:pt idx="14">
                  <c:v>9</c:v>
                </c:pt>
                <c:pt idx="15">
                  <c:v>43</c:v>
                </c:pt>
                <c:pt idx="16">
                  <c:v>7</c:v>
                </c:pt>
                <c:pt idx="17">
                  <c:v>7</c:v>
                </c:pt>
                <c:pt idx="18">
                  <c:v>12</c:v>
                </c:pt>
                <c:pt idx="19">
                  <c:v>17</c:v>
                </c:pt>
                <c:pt idx="20">
                  <c:v>13</c:v>
                </c:pt>
                <c:pt idx="21">
                  <c:v>29</c:v>
                </c:pt>
                <c:pt idx="22">
                  <c:v>46</c:v>
                </c:pt>
                <c:pt idx="23">
                  <c:v>19</c:v>
                </c:pt>
              </c:numCache>
            </c:numRef>
          </c:val>
        </c:ser>
        <c:overlap val="100"/>
        <c:axId val="68911872"/>
        <c:axId val="68913408"/>
      </c:barChart>
      <c:catAx>
        <c:axId val="68911872"/>
        <c:scaling>
          <c:orientation val="minMax"/>
        </c:scaling>
        <c:axPos val="l"/>
        <c:tickLblPos val="nextTo"/>
        <c:txPr>
          <a:bodyPr/>
          <a:lstStyle/>
          <a:p>
            <a:pPr>
              <a:defRPr sz="1050"/>
            </a:pPr>
            <a:endParaRPr lang="fr-FR"/>
          </a:p>
        </c:txPr>
        <c:crossAx val="68913408"/>
        <c:crosses val="autoZero"/>
        <c:auto val="1"/>
        <c:lblAlgn val="ctr"/>
        <c:lblOffset val="100"/>
      </c:catAx>
      <c:valAx>
        <c:axId val="68913408"/>
        <c:scaling>
          <c:orientation val="minMax"/>
        </c:scaling>
        <c:axPos val="b"/>
        <c:majorGridlines/>
        <c:numFmt formatCode="General" sourceLinked="1"/>
        <c:tickLblPos val="nextTo"/>
        <c:txPr>
          <a:bodyPr/>
          <a:lstStyle/>
          <a:p>
            <a:pPr>
              <a:defRPr sz="1050"/>
            </a:pPr>
            <a:endParaRPr lang="fr-FR"/>
          </a:p>
        </c:txPr>
        <c:crossAx val="68911872"/>
        <c:crosses val="autoZero"/>
        <c:crossBetween val="between"/>
      </c:valAx>
    </c:plotArea>
    <c:legend>
      <c:legendPos val="r"/>
      <c:layout/>
      <c:txPr>
        <a:bodyPr/>
        <a:lstStyle/>
        <a:p>
          <a:pPr>
            <a:defRPr sz="1050"/>
          </a:pPr>
          <a:endParaRPr lang="fr-FR"/>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a:t>RPS et taille d'entreprise</a:t>
            </a:r>
          </a:p>
        </c:rich>
      </c:tx>
      <c:layout/>
    </c:title>
    <c:plotArea>
      <c:layout>
        <c:manualLayout>
          <c:layoutTarget val="inner"/>
          <c:xMode val="edge"/>
          <c:yMode val="edge"/>
          <c:x val="0.1105125520512126"/>
          <c:y val="0.12914329187112594"/>
          <c:w val="0.84325822660145855"/>
          <c:h val="0.66061029327856291"/>
        </c:manualLayout>
      </c:layout>
      <c:scatterChart>
        <c:scatterStyle val="lineMarker"/>
        <c:ser>
          <c:idx val="1"/>
          <c:order val="0"/>
          <c:tx>
            <c:strRef>
              <c:f>'taille 10'!$G$77</c:f>
              <c:strCache>
                <c:ptCount val="1"/>
                <c:pt idx="0">
                  <c:v>1-9sal</c:v>
                </c:pt>
              </c:strCache>
            </c:strRef>
          </c:tx>
          <c:spPr>
            <a:ln w="28575">
              <a:noFill/>
            </a:ln>
          </c:spPr>
          <c:marker>
            <c:symbol val="square"/>
            <c:size val="12"/>
          </c:marker>
          <c:dLbls>
            <c:dLbl>
              <c:idx val="0"/>
              <c:layout>
                <c:manualLayout>
                  <c:x val="-0.11248519860943287"/>
                  <c:y val="1.2415308551547334E-2"/>
                </c:manualLayout>
              </c:layout>
              <c:showSerName val="1"/>
            </c:dLbl>
            <c:showSerName val="1"/>
          </c:dLbls>
          <c:xVal>
            <c:numRef>
              <c:f>'taille 10'!$H$77</c:f>
              <c:numCache>
                <c:formatCode>0%</c:formatCode>
                <c:ptCount val="1"/>
                <c:pt idx="0">
                  <c:v>9.9202834366696288E-2</c:v>
                </c:pt>
              </c:numCache>
            </c:numRef>
          </c:xVal>
          <c:yVal>
            <c:numRef>
              <c:f>'taille 10'!$I$77</c:f>
              <c:numCache>
                <c:formatCode>0%</c:formatCode>
                <c:ptCount val="1"/>
                <c:pt idx="0">
                  <c:v>9.810671256454398E-2</c:v>
                </c:pt>
              </c:numCache>
            </c:numRef>
          </c:yVal>
        </c:ser>
        <c:ser>
          <c:idx val="0"/>
          <c:order val="1"/>
          <c:tx>
            <c:strRef>
              <c:f>'taille 10'!$G$78</c:f>
              <c:strCache>
                <c:ptCount val="1"/>
                <c:pt idx="0">
                  <c:v>10-49sal</c:v>
                </c:pt>
              </c:strCache>
            </c:strRef>
          </c:tx>
          <c:spPr>
            <a:ln w="28575">
              <a:noFill/>
            </a:ln>
          </c:spPr>
          <c:marker>
            <c:symbol val="diamond"/>
            <c:size val="14"/>
          </c:marker>
          <c:dLbls>
            <c:dLbl>
              <c:idx val="0"/>
              <c:layout>
                <c:manualLayout>
                  <c:x val="1.5994297009170151E-3"/>
                  <c:y val="1.5699200390648844E-3"/>
                </c:manualLayout>
              </c:layout>
              <c:showSerName val="1"/>
            </c:dLbl>
            <c:showSerName val="1"/>
          </c:dLbls>
          <c:xVal>
            <c:numRef>
              <c:f>'taille 10'!$H$78</c:f>
              <c:numCache>
                <c:formatCode>0%</c:formatCode>
                <c:ptCount val="1"/>
                <c:pt idx="0">
                  <c:v>0.12733812949640291</c:v>
                </c:pt>
              </c:numCache>
            </c:numRef>
          </c:xVal>
          <c:yVal>
            <c:numRef>
              <c:f>'taille 10'!$I$78</c:f>
              <c:numCache>
                <c:formatCode>0%</c:formatCode>
                <c:ptCount val="1"/>
                <c:pt idx="0">
                  <c:v>0.13826815642458101</c:v>
                </c:pt>
              </c:numCache>
            </c:numRef>
          </c:yVal>
        </c:ser>
        <c:ser>
          <c:idx val="2"/>
          <c:order val="2"/>
          <c:tx>
            <c:strRef>
              <c:f>'taille 10'!$G$79</c:f>
              <c:strCache>
                <c:ptCount val="1"/>
                <c:pt idx="0">
                  <c:v>50-199sal</c:v>
                </c:pt>
              </c:strCache>
            </c:strRef>
          </c:tx>
          <c:spPr>
            <a:ln w="28575">
              <a:noFill/>
            </a:ln>
          </c:spPr>
          <c:marker>
            <c:symbol val="triangle"/>
            <c:size val="14"/>
            <c:spPr>
              <a:solidFill>
                <a:schemeClr val="bg1">
                  <a:lumMod val="50000"/>
                </a:schemeClr>
              </a:solidFill>
            </c:spPr>
          </c:marker>
          <c:dLbls>
            <c:dLblPos val="l"/>
            <c:showSerName val="1"/>
          </c:dLbls>
          <c:xVal>
            <c:numRef>
              <c:f>'taille 10'!$H$79</c:f>
              <c:numCache>
                <c:formatCode>0%</c:formatCode>
                <c:ptCount val="1"/>
                <c:pt idx="0">
                  <c:v>0.11623036649214658</c:v>
                </c:pt>
              </c:numCache>
            </c:numRef>
          </c:xVal>
          <c:yVal>
            <c:numRef>
              <c:f>'taille 10'!$I$79</c:f>
              <c:numCache>
                <c:formatCode>0%</c:formatCode>
                <c:ptCount val="1"/>
                <c:pt idx="0">
                  <c:v>0.14845360824742282</c:v>
                </c:pt>
              </c:numCache>
            </c:numRef>
          </c:yVal>
        </c:ser>
        <c:ser>
          <c:idx val="3"/>
          <c:order val="3"/>
          <c:tx>
            <c:strRef>
              <c:f>'taille 10'!$G$80</c:f>
              <c:strCache>
                <c:ptCount val="1"/>
                <c:pt idx="0">
                  <c:v>200sal et +</c:v>
                </c:pt>
              </c:strCache>
            </c:strRef>
          </c:tx>
          <c:spPr>
            <a:ln w="28575">
              <a:noFill/>
            </a:ln>
          </c:spPr>
          <c:marker>
            <c:symbol val="square"/>
            <c:size val="14"/>
          </c:marker>
          <c:dLbls>
            <c:dLbl>
              <c:idx val="0"/>
              <c:layout>
                <c:manualLayout>
                  <c:x val="1.0199836131594614E-2"/>
                  <c:y val="-1.1627906976744146E-2"/>
                </c:manualLayout>
              </c:layout>
              <c:showSerName val="1"/>
            </c:dLbl>
            <c:showSerName val="1"/>
          </c:dLbls>
          <c:xVal>
            <c:numRef>
              <c:f>'taille 10'!$H$80</c:f>
              <c:numCache>
                <c:formatCode>0%</c:formatCode>
                <c:ptCount val="1"/>
                <c:pt idx="0">
                  <c:v>0.12084063047285463</c:v>
                </c:pt>
              </c:numCache>
            </c:numRef>
          </c:xVal>
          <c:yVal>
            <c:numRef>
              <c:f>'taille 10'!$I$80</c:f>
              <c:numCache>
                <c:formatCode>0%</c:formatCode>
                <c:ptCount val="1"/>
                <c:pt idx="0">
                  <c:v>0.153184165232358</c:v>
                </c:pt>
              </c:numCache>
            </c:numRef>
          </c:yVal>
        </c:ser>
        <c:ser>
          <c:idx val="8"/>
          <c:order val="4"/>
          <c:tx>
            <c:v>Moyenne</c:v>
          </c:tx>
          <c:spPr>
            <a:ln w="28575">
              <a:noFill/>
            </a:ln>
            <a:effectLst>
              <a:innerShdw blurRad="114300">
                <a:prstClr val="black"/>
              </a:innerShdw>
            </a:effectLst>
          </c:spPr>
          <c:marker>
            <c:symbol val="circle"/>
            <c:size val="14"/>
            <c:spPr>
              <a:gradFill>
                <a:gsLst>
                  <a:gs pos="0">
                    <a:srgbClr val="FFF200"/>
                  </a:gs>
                  <a:gs pos="45000">
                    <a:srgbClr val="FF7A00"/>
                  </a:gs>
                  <a:gs pos="70000">
                    <a:srgbClr val="FF0300"/>
                  </a:gs>
                  <a:gs pos="100000">
                    <a:srgbClr val="4D0808"/>
                  </a:gs>
                </a:gsLst>
                <a:lin ang="5400000" scaled="0"/>
              </a:gradFill>
              <a:effectLst>
                <a:innerShdw blurRad="114300">
                  <a:prstClr val="black"/>
                </a:innerShdw>
              </a:effectLst>
            </c:spPr>
          </c:marker>
          <c:dLbls>
            <c:dLbl>
              <c:idx val="0"/>
              <c:layout>
                <c:manualLayout>
                  <c:x val="-4.8573163327261686E-2"/>
                  <c:y val="4.2512077294686305E-2"/>
                </c:manualLayout>
              </c:layout>
              <c:showSerName val="1"/>
            </c:dLbl>
            <c:spPr>
              <a:scene3d>
                <a:camera prst="orthographicFront"/>
                <a:lightRig rig="threePt" dir="t"/>
              </a:scene3d>
              <a:sp3d>
                <a:bevelT prst="relaxedInset"/>
              </a:sp3d>
            </c:spPr>
            <c:showSerName val="1"/>
          </c:dLbls>
          <c:xVal>
            <c:numLit>
              <c:formatCode>General</c:formatCode>
              <c:ptCount val="1"/>
              <c:pt idx="0">
                <c:v>0.11151079136690649</c:v>
              </c:pt>
            </c:numLit>
          </c:xVal>
          <c:yVal>
            <c:numLit>
              <c:formatCode>General</c:formatCode>
              <c:ptCount val="1"/>
              <c:pt idx="0">
                <c:v>0.13067682390858393</c:v>
              </c:pt>
            </c:numLit>
          </c:yVal>
        </c:ser>
        <c:dLbls>
          <c:showVal val="1"/>
        </c:dLbls>
        <c:axId val="69693440"/>
        <c:axId val="69695360"/>
      </c:scatterChart>
      <c:valAx>
        <c:axId val="69693440"/>
        <c:scaling>
          <c:orientation val="minMax"/>
          <c:min val="0.05"/>
        </c:scaling>
        <c:axPos val="b"/>
        <c:title>
          <c:tx>
            <c:rich>
              <a:bodyPr/>
              <a:lstStyle/>
              <a:p>
                <a:pPr>
                  <a:defRPr/>
                </a:pPr>
                <a:r>
                  <a:rPr lang="en-US"/>
                  <a:t>Au moins un trouble psychique</a:t>
                </a:r>
              </a:p>
            </c:rich>
          </c:tx>
          <c:layout/>
        </c:title>
        <c:numFmt formatCode="0%" sourceLinked="1"/>
        <c:majorTickMark val="none"/>
        <c:tickLblPos val="nextTo"/>
        <c:crossAx val="69695360"/>
        <c:crosses val="autoZero"/>
        <c:crossBetween val="midCat"/>
      </c:valAx>
      <c:valAx>
        <c:axId val="69695360"/>
        <c:scaling>
          <c:orientation val="minMax"/>
          <c:max val="0.16"/>
          <c:min val="6.0000000000000032E-2"/>
        </c:scaling>
        <c:axPos val="l"/>
        <c:title>
          <c:tx>
            <c:rich>
              <a:bodyPr/>
              <a:lstStyle/>
              <a:p>
                <a:pPr>
                  <a:defRPr/>
                </a:pPr>
                <a:r>
                  <a:rPr lang="en-US"/>
                  <a:t>Absence de sérénité</a:t>
                </a:r>
              </a:p>
            </c:rich>
          </c:tx>
          <c:layout/>
        </c:title>
        <c:numFmt formatCode="0%" sourceLinked="1"/>
        <c:majorTickMark val="none"/>
        <c:tickLblPos val="nextTo"/>
        <c:crossAx val="69693440"/>
        <c:crosses val="autoZero"/>
        <c:crossBetween val="midCat"/>
      </c:valAx>
    </c:plotArea>
    <c:plotVisOnly val="1"/>
  </c:chart>
  <c:txPr>
    <a:bodyPr/>
    <a:lstStyle/>
    <a:p>
      <a:pPr>
        <a:defRPr sz="1400"/>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1051255205121263"/>
          <c:y val="0.12914329187112603"/>
          <c:w val="0.84325822660145877"/>
          <c:h val="0.66061029327856335"/>
        </c:manualLayout>
      </c:layout>
      <c:scatterChart>
        <c:scatterStyle val="lineMarker"/>
        <c:ser>
          <c:idx val="1"/>
          <c:order val="0"/>
          <c:tx>
            <c:strRef>
              <c:f>'taille 20'!$F$83</c:f>
              <c:strCache>
                <c:ptCount val="1"/>
                <c:pt idx="0">
                  <c:v>1-19 sal</c:v>
                </c:pt>
              </c:strCache>
            </c:strRef>
          </c:tx>
          <c:spPr>
            <a:ln w="28575">
              <a:noFill/>
            </a:ln>
          </c:spPr>
          <c:marker>
            <c:symbol val="square"/>
            <c:size val="14"/>
          </c:marker>
          <c:dLbls>
            <c:dLbl>
              <c:idx val="0"/>
              <c:layout>
                <c:manualLayout>
                  <c:x val="-0.11248519860943285"/>
                  <c:y val="1.2415308551547334E-2"/>
                </c:manualLayout>
              </c:layout>
              <c:showSerName val="1"/>
            </c:dLbl>
            <c:showSerName val="1"/>
          </c:dLbls>
          <c:xVal>
            <c:numRef>
              <c:f>'taille 20'!$G$83</c:f>
              <c:numCache>
                <c:formatCode>0%</c:formatCode>
                <c:ptCount val="1"/>
                <c:pt idx="0">
                  <c:v>0.10501474926253698</c:v>
                </c:pt>
              </c:numCache>
            </c:numRef>
          </c:xVal>
          <c:yVal>
            <c:numRef>
              <c:f>'taille 20'!$H$83</c:f>
              <c:numCache>
                <c:formatCode>0%</c:formatCode>
                <c:ptCount val="1"/>
                <c:pt idx="0">
                  <c:v>0.10773638968481376</c:v>
                </c:pt>
              </c:numCache>
            </c:numRef>
          </c:yVal>
        </c:ser>
        <c:ser>
          <c:idx val="0"/>
          <c:order val="1"/>
          <c:tx>
            <c:strRef>
              <c:f>'taille 20'!$F$84</c:f>
              <c:strCache>
                <c:ptCount val="1"/>
                <c:pt idx="0">
                  <c:v>20-49 sal</c:v>
                </c:pt>
              </c:strCache>
            </c:strRef>
          </c:tx>
          <c:spPr>
            <a:ln w="28575">
              <a:noFill/>
            </a:ln>
          </c:spPr>
          <c:marker>
            <c:symbol val="diamond"/>
            <c:size val="14"/>
          </c:marker>
          <c:dLbls>
            <c:dLbl>
              <c:idx val="0"/>
              <c:layout>
                <c:manualLayout>
                  <c:x val="1.5994297009170151E-3"/>
                  <c:y val="1.5699200390648844E-3"/>
                </c:manualLayout>
              </c:layout>
              <c:showSerName val="1"/>
            </c:dLbl>
            <c:showSerName val="1"/>
          </c:dLbls>
          <c:xVal>
            <c:numRef>
              <c:f>'taille 20'!$G$84</c:f>
              <c:numCache>
                <c:formatCode>0%</c:formatCode>
                <c:ptCount val="1"/>
                <c:pt idx="0">
                  <c:v>0.1347087378640778</c:v>
                </c:pt>
              </c:numCache>
            </c:numRef>
          </c:xVal>
          <c:yVal>
            <c:numRef>
              <c:f>'taille 20'!$H$84</c:f>
              <c:numCache>
                <c:formatCode>0%</c:formatCode>
                <c:ptCount val="1"/>
                <c:pt idx="0">
                  <c:v>0.15000000000000011</c:v>
                </c:pt>
              </c:numCache>
            </c:numRef>
          </c:yVal>
        </c:ser>
        <c:ser>
          <c:idx val="2"/>
          <c:order val="2"/>
          <c:tx>
            <c:strRef>
              <c:f>'taille 20'!$F$85</c:f>
              <c:strCache>
                <c:ptCount val="1"/>
                <c:pt idx="0">
                  <c:v>50-199sal</c:v>
                </c:pt>
              </c:strCache>
            </c:strRef>
          </c:tx>
          <c:spPr>
            <a:ln w="28575">
              <a:noFill/>
            </a:ln>
          </c:spPr>
          <c:marker>
            <c:symbol val="triangle"/>
            <c:size val="14"/>
            <c:spPr>
              <a:solidFill>
                <a:schemeClr val="bg1">
                  <a:lumMod val="50000"/>
                </a:schemeClr>
              </a:solidFill>
            </c:spPr>
          </c:marker>
          <c:dLbls>
            <c:dLblPos val="l"/>
            <c:showSerName val="1"/>
          </c:dLbls>
          <c:xVal>
            <c:numRef>
              <c:f>'taille 20'!$G$85</c:f>
              <c:numCache>
                <c:formatCode>0%</c:formatCode>
                <c:ptCount val="1"/>
                <c:pt idx="0">
                  <c:v>0.11623036649214658</c:v>
                </c:pt>
              </c:numCache>
            </c:numRef>
          </c:xVal>
          <c:yVal>
            <c:numRef>
              <c:f>'taille 20'!$H$85</c:f>
              <c:numCache>
                <c:formatCode>0%</c:formatCode>
                <c:ptCount val="1"/>
                <c:pt idx="0">
                  <c:v>0.14845360824742282</c:v>
                </c:pt>
              </c:numCache>
            </c:numRef>
          </c:yVal>
        </c:ser>
        <c:ser>
          <c:idx val="3"/>
          <c:order val="3"/>
          <c:tx>
            <c:strRef>
              <c:f>'taille 20'!$F$86</c:f>
              <c:strCache>
                <c:ptCount val="1"/>
                <c:pt idx="0">
                  <c:v>200sal et +</c:v>
                </c:pt>
              </c:strCache>
            </c:strRef>
          </c:tx>
          <c:spPr>
            <a:ln w="28575">
              <a:noFill/>
            </a:ln>
          </c:spPr>
          <c:marker>
            <c:symbol val="square"/>
            <c:size val="14"/>
          </c:marker>
          <c:dLbls>
            <c:dLblPos val="t"/>
            <c:showSerName val="1"/>
          </c:dLbls>
          <c:xVal>
            <c:numRef>
              <c:f>'taille 20'!$G$86</c:f>
              <c:numCache>
                <c:formatCode>0%</c:formatCode>
                <c:ptCount val="1"/>
                <c:pt idx="0">
                  <c:v>0.12084063047285463</c:v>
                </c:pt>
              </c:numCache>
            </c:numRef>
          </c:xVal>
          <c:yVal>
            <c:numRef>
              <c:f>'taille 20'!$H$86</c:f>
              <c:numCache>
                <c:formatCode>0%</c:formatCode>
                <c:ptCount val="1"/>
                <c:pt idx="0">
                  <c:v>0.15000000000000011</c:v>
                </c:pt>
              </c:numCache>
            </c:numRef>
          </c:yVal>
        </c:ser>
        <c:ser>
          <c:idx val="8"/>
          <c:order val="4"/>
          <c:tx>
            <c:strRef>
              <c:f>'D:\GEST05\sudist evrest sud\RPS\[DEPARTEMENTS.xlsx]Sheet1'!$G$83</c:f>
              <c:strCache>
                <c:ptCount val="1"/>
                <c:pt idx="0">
                  <c:v>Moyenne</c:v>
                </c:pt>
              </c:strCache>
            </c:strRef>
          </c:tx>
          <c:spPr>
            <a:ln w="28575">
              <a:noFill/>
            </a:ln>
            <a:effectLst>
              <a:innerShdw blurRad="114300">
                <a:prstClr val="black"/>
              </a:innerShdw>
            </a:effectLst>
          </c:spPr>
          <c:marker>
            <c:symbol val="circle"/>
            <c:size val="14"/>
            <c:spPr>
              <a:gradFill>
                <a:gsLst>
                  <a:gs pos="0">
                    <a:srgbClr val="FFF200"/>
                  </a:gs>
                  <a:gs pos="45000">
                    <a:srgbClr val="FF7A00"/>
                  </a:gs>
                  <a:gs pos="70000">
                    <a:srgbClr val="FF0300"/>
                  </a:gs>
                  <a:gs pos="100000">
                    <a:srgbClr val="4D0808"/>
                  </a:gs>
                </a:gsLst>
                <a:lin ang="5400000" scaled="0"/>
              </a:gradFill>
              <a:effectLst>
                <a:innerShdw blurRad="114300">
                  <a:prstClr val="black"/>
                </a:innerShdw>
              </a:effectLst>
            </c:spPr>
          </c:marker>
          <c:dLbls>
            <c:dLbl>
              <c:idx val="0"/>
              <c:layout>
                <c:manualLayout>
                  <c:x val="-4.8573163327261686E-2"/>
                  <c:y val="4.2512077294686347E-2"/>
                </c:manualLayout>
              </c:layout>
              <c:showSerName val="1"/>
            </c:dLbl>
            <c:spPr>
              <a:scene3d>
                <a:camera prst="orthographicFront"/>
                <a:lightRig rig="threePt" dir="t"/>
              </a:scene3d>
              <a:sp3d>
                <a:bevelT prst="relaxedInset"/>
              </a:sp3d>
            </c:spPr>
            <c:showSerName val="1"/>
          </c:dLbls>
          <c:xVal>
            <c:numRef>
              <c:f>'D:\GEST05\sudist evrest sud\RPS\[DEPARTEMENTS.xlsx]Sheet1'!$H$83</c:f>
              <c:numCache>
                <c:formatCode>General</c:formatCode>
                <c:ptCount val="1"/>
                <c:pt idx="0">
                  <c:v>0.11151079136690649</c:v>
                </c:pt>
              </c:numCache>
            </c:numRef>
          </c:xVal>
          <c:yVal>
            <c:numRef>
              <c:f>'D:\GEST05\sudist evrest sud\RPS\[DEPARTEMENTS.xlsx]Sheet1'!$I$83</c:f>
              <c:numCache>
                <c:formatCode>General</c:formatCode>
                <c:ptCount val="1"/>
                <c:pt idx="0">
                  <c:v>0.13067682390858457</c:v>
                </c:pt>
              </c:numCache>
            </c:numRef>
          </c:yVal>
        </c:ser>
        <c:dLbls>
          <c:showVal val="1"/>
        </c:dLbls>
        <c:axId val="69737088"/>
        <c:axId val="69755648"/>
      </c:scatterChart>
      <c:valAx>
        <c:axId val="69737088"/>
        <c:scaling>
          <c:orientation val="minMax"/>
          <c:min val="0.05"/>
        </c:scaling>
        <c:axPos val="b"/>
        <c:title>
          <c:tx>
            <c:rich>
              <a:bodyPr/>
              <a:lstStyle/>
              <a:p>
                <a:pPr>
                  <a:defRPr/>
                </a:pPr>
                <a:r>
                  <a:rPr lang="en-US"/>
                  <a:t>Au moins un trouble psychique</a:t>
                </a:r>
              </a:p>
            </c:rich>
          </c:tx>
          <c:layout/>
        </c:title>
        <c:numFmt formatCode="0%" sourceLinked="1"/>
        <c:majorTickMark val="none"/>
        <c:tickLblPos val="nextTo"/>
        <c:crossAx val="69755648"/>
        <c:crosses val="autoZero"/>
        <c:crossBetween val="midCat"/>
      </c:valAx>
      <c:valAx>
        <c:axId val="69755648"/>
        <c:scaling>
          <c:orientation val="minMax"/>
          <c:min val="6.0000000000000032E-2"/>
        </c:scaling>
        <c:axPos val="l"/>
        <c:title>
          <c:tx>
            <c:rich>
              <a:bodyPr/>
              <a:lstStyle/>
              <a:p>
                <a:pPr>
                  <a:defRPr/>
                </a:pPr>
                <a:r>
                  <a:rPr lang="en-US"/>
                  <a:t>Absence de sérénité</a:t>
                </a:r>
              </a:p>
            </c:rich>
          </c:tx>
          <c:layout/>
        </c:title>
        <c:numFmt formatCode="0%" sourceLinked="1"/>
        <c:majorTickMark val="none"/>
        <c:tickLblPos val="nextTo"/>
        <c:crossAx val="69737088"/>
        <c:crosses val="autoZero"/>
        <c:crossBetween val="midCat"/>
        <c:majorUnit val="2.0000000000000011E-2"/>
      </c:valAx>
    </c:plotArea>
    <c:plotVisOnly val="1"/>
  </c:chart>
  <c:txPr>
    <a:bodyPr/>
    <a:lstStyle/>
    <a:p>
      <a:pPr>
        <a:defRPr sz="14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style val="32"/>
  <c:chart>
    <c:title>
      <c:tx>
        <c:rich>
          <a:bodyPr/>
          <a:lstStyle/>
          <a:p>
            <a:pPr>
              <a:defRPr sz="1400"/>
            </a:pPr>
            <a:r>
              <a:rPr lang="fr-FR" sz="1400"/>
              <a:t>Proportion d'absence de sérenité selon la taille de l'entreprise</a:t>
            </a:r>
          </a:p>
        </c:rich>
      </c:tx>
      <c:layout/>
    </c:title>
    <c:plotArea>
      <c:layout>
        <c:manualLayout>
          <c:layoutTarget val="inner"/>
          <c:xMode val="edge"/>
          <c:yMode val="edge"/>
          <c:x val="2.5462962962962982E-2"/>
          <c:y val="0.17086489188851398"/>
          <c:w val="0.94907407407407784"/>
          <c:h val="0.69574937089476563"/>
        </c:manualLayout>
      </c:layout>
      <c:barChart>
        <c:barDir val="col"/>
        <c:grouping val="clustered"/>
        <c:ser>
          <c:idx val="0"/>
          <c:order val="0"/>
          <c:tx>
            <c:strRef>
              <c:f>Feuil1!$B$1</c:f>
              <c:strCache>
                <c:ptCount val="1"/>
                <c:pt idx="0">
                  <c:v>Moins de 10</c:v>
                </c:pt>
              </c:strCache>
            </c:strRef>
          </c:tx>
          <c:spPr>
            <a:solidFill>
              <a:srgbClr val="FFFF66"/>
            </a:solidFill>
          </c:spPr>
          <c:cat>
            <c:strRef>
              <c:f>Feuil1!$A$2:$A$3</c:f>
              <c:strCache>
                <c:ptCount val="2"/>
                <c:pt idx="0">
                  <c:v>Garage </c:v>
                </c:pt>
                <c:pt idx="1">
                  <c:v>Service</c:v>
                </c:pt>
              </c:strCache>
            </c:strRef>
          </c:cat>
          <c:val>
            <c:numRef>
              <c:f>Feuil1!$B$2:$B$3</c:f>
              <c:numCache>
                <c:formatCode>0%</c:formatCode>
                <c:ptCount val="2"/>
                <c:pt idx="0">
                  <c:v>7.0000000000000021E-2</c:v>
                </c:pt>
                <c:pt idx="1">
                  <c:v>0.1</c:v>
                </c:pt>
              </c:numCache>
            </c:numRef>
          </c:val>
        </c:ser>
        <c:ser>
          <c:idx val="1"/>
          <c:order val="1"/>
          <c:tx>
            <c:strRef>
              <c:f>Feuil1!$C$1</c:f>
              <c:strCache>
                <c:ptCount val="1"/>
                <c:pt idx="0">
                  <c:v>10 à 49</c:v>
                </c:pt>
              </c:strCache>
            </c:strRef>
          </c:tx>
          <c:spPr>
            <a:solidFill>
              <a:srgbClr val="FFCC00"/>
            </a:solidFill>
          </c:spPr>
          <c:cat>
            <c:strRef>
              <c:f>Feuil1!$A$2:$A$3</c:f>
              <c:strCache>
                <c:ptCount val="2"/>
                <c:pt idx="0">
                  <c:v>Garage </c:v>
                </c:pt>
                <c:pt idx="1">
                  <c:v>Service</c:v>
                </c:pt>
              </c:strCache>
            </c:strRef>
          </c:cat>
          <c:val>
            <c:numRef>
              <c:f>Feuil1!$C$2:$C$3</c:f>
              <c:numCache>
                <c:formatCode>0%</c:formatCode>
                <c:ptCount val="2"/>
                <c:pt idx="0">
                  <c:v>0.22</c:v>
                </c:pt>
                <c:pt idx="1">
                  <c:v>0.13</c:v>
                </c:pt>
              </c:numCache>
            </c:numRef>
          </c:val>
        </c:ser>
        <c:ser>
          <c:idx val="2"/>
          <c:order val="2"/>
          <c:tx>
            <c:strRef>
              <c:f>Feuil1!$D$1</c:f>
              <c:strCache>
                <c:ptCount val="1"/>
                <c:pt idx="0">
                  <c:v>50 à 199</c:v>
                </c:pt>
              </c:strCache>
            </c:strRef>
          </c:tx>
          <c:spPr>
            <a:solidFill>
              <a:srgbClr val="FF9900"/>
            </a:solidFill>
          </c:spPr>
          <c:cat>
            <c:strRef>
              <c:f>Feuil1!$A$2:$A$3</c:f>
              <c:strCache>
                <c:ptCount val="2"/>
                <c:pt idx="0">
                  <c:v>Garage </c:v>
                </c:pt>
                <c:pt idx="1">
                  <c:v>Service</c:v>
                </c:pt>
              </c:strCache>
            </c:strRef>
          </c:cat>
          <c:val>
            <c:numRef>
              <c:f>Feuil1!$D$2:$D$3</c:f>
              <c:numCache>
                <c:formatCode>0%</c:formatCode>
                <c:ptCount val="2"/>
                <c:pt idx="0">
                  <c:v>0.35000000000000014</c:v>
                </c:pt>
                <c:pt idx="1">
                  <c:v>0.16</c:v>
                </c:pt>
              </c:numCache>
            </c:numRef>
          </c:val>
        </c:ser>
        <c:ser>
          <c:idx val="3"/>
          <c:order val="3"/>
          <c:tx>
            <c:strRef>
              <c:f>Feuil1!$E$1</c:f>
              <c:strCache>
                <c:ptCount val="1"/>
                <c:pt idx="0">
                  <c:v>200 et +</c:v>
                </c:pt>
              </c:strCache>
            </c:strRef>
          </c:tx>
          <c:spPr>
            <a:solidFill>
              <a:srgbClr val="FF3300"/>
            </a:solidFill>
          </c:spPr>
          <c:cat>
            <c:strRef>
              <c:f>Feuil1!$A$2:$A$3</c:f>
              <c:strCache>
                <c:ptCount val="2"/>
                <c:pt idx="0">
                  <c:v>Garage </c:v>
                </c:pt>
                <c:pt idx="1">
                  <c:v>Service</c:v>
                </c:pt>
              </c:strCache>
            </c:strRef>
          </c:cat>
          <c:val>
            <c:numRef>
              <c:f>Feuil1!$E$2:$E$3</c:f>
              <c:numCache>
                <c:formatCode>0%</c:formatCode>
                <c:ptCount val="2"/>
                <c:pt idx="1">
                  <c:v>0.17</c:v>
                </c:pt>
              </c:numCache>
            </c:numRef>
          </c:val>
        </c:ser>
        <c:dLbls>
          <c:showVal val="1"/>
        </c:dLbls>
        <c:overlap val="-25"/>
        <c:axId val="113267456"/>
        <c:axId val="113268992"/>
      </c:barChart>
      <c:catAx>
        <c:axId val="113267456"/>
        <c:scaling>
          <c:orientation val="minMax"/>
        </c:scaling>
        <c:axPos val="b"/>
        <c:majorTickMark val="none"/>
        <c:tickLblPos val="nextTo"/>
        <c:txPr>
          <a:bodyPr/>
          <a:lstStyle/>
          <a:p>
            <a:pPr>
              <a:defRPr sz="1200" b="1"/>
            </a:pPr>
            <a:endParaRPr lang="fr-FR"/>
          </a:p>
        </c:txPr>
        <c:crossAx val="113268992"/>
        <c:crosses val="autoZero"/>
        <c:auto val="1"/>
        <c:lblAlgn val="ctr"/>
        <c:lblOffset val="100"/>
      </c:catAx>
      <c:valAx>
        <c:axId val="113268992"/>
        <c:scaling>
          <c:orientation val="minMax"/>
        </c:scaling>
        <c:delete val="1"/>
        <c:axPos val="l"/>
        <c:numFmt formatCode="0%" sourceLinked="1"/>
        <c:tickLblPos val="none"/>
        <c:crossAx val="113267456"/>
        <c:crosses val="autoZero"/>
        <c:crossBetween val="between"/>
      </c:valAx>
    </c:plotArea>
    <c:legend>
      <c:legendPos val="t"/>
      <c:layout>
        <c:manualLayout>
          <c:xMode val="edge"/>
          <c:yMode val="edge"/>
          <c:x val="0.23416935863786331"/>
          <c:y val="0.12097328024982602"/>
          <c:w val="0.49076418332323984"/>
          <c:h val="0.10239256166658085"/>
        </c:manualLayout>
      </c:layout>
    </c:legend>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style val="32"/>
  <c:chart>
    <c:title>
      <c:tx>
        <c:rich>
          <a:bodyPr/>
          <a:lstStyle/>
          <a:p>
            <a:pPr>
              <a:defRPr sz="1400"/>
            </a:pPr>
            <a:r>
              <a:rPr lang="fr-FR" sz="1400"/>
              <a:t>Absence</a:t>
            </a:r>
            <a:r>
              <a:rPr lang="fr-FR" sz="1400" baseline="0"/>
              <a:t> de reconnaissance</a:t>
            </a:r>
            <a:r>
              <a:rPr lang="fr-FR" sz="1400"/>
              <a:t> selon la taille de l'entreprise</a:t>
            </a:r>
          </a:p>
        </c:rich>
      </c:tx>
      <c:layout>
        <c:manualLayout>
          <c:xMode val="edge"/>
          <c:yMode val="edge"/>
          <c:x val="0.14290059896359111"/>
          <c:y val="0"/>
        </c:manualLayout>
      </c:layout>
    </c:title>
    <c:plotArea>
      <c:layout>
        <c:manualLayout>
          <c:layoutTarget val="inner"/>
          <c:xMode val="edge"/>
          <c:yMode val="edge"/>
          <c:x val="2.5462962962962982E-2"/>
          <c:y val="0.18972577276383473"/>
          <c:w val="0.94907407407407862"/>
          <c:h val="0.65259095206389839"/>
        </c:manualLayout>
      </c:layout>
      <c:barChart>
        <c:barDir val="col"/>
        <c:grouping val="clustered"/>
        <c:ser>
          <c:idx val="0"/>
          <c:order val="0"/>
          <c:tx>
            <c:strRef>
              <c:f>Feuil1!$B$1</c:f>
              <c:strCache>
                <c:ptCount val="1"/>
                <c:pt idx="0">
                  <c:v>Moins de 10</c:v>
                </c:pt>
              </c:strCache>
            </c:strRef>
          </c:tx>
          <c:spPr>
            <a:solidFill>
              <a:srgbClr val="FFFF66"/>
            </a:solidFill>
          </c:spPr>
          <c:cat>
            <c:strRef>
              <c:f>Feuil1!$A$2:$A$4</c:f>
              <c:strCache>
                <c:ptCount val="3"/>
                <c:pt idx="0">
                  <c:v>Garage</c:v>
                </c:pt>
                <c:pt idx="1">
                  <c:v>Commerce</c:v>
                </c:pt>
                <c:pt idx="2">
                  <c:v>Services</c:v>
                </c:pt>
              </c:strCache>
            </c:strRef>
          </c:cat>
          <c:val>
            <c:numRef>
              <c:f>Feuil1!$B$2:$B$4</c:f>
              <c:numCache>
                <c:formatCode>0%</c:formatCode>
                <c:ptCount val="3"/>
                <c:pt idx="0">
                  <c:v>0.11</c:v>
                </c:pt>
                <c:pt idx="1">
                  <c:v>0.18000000000000008</c:v>
                </c:pt>
                <c:pt idx="2">
                  <c:v>0.13</c:v>
                </c:pt>
              </c:numCache>
            </c:numRef>
          </c:val>
        </c:ser>
        <c:ser>
          <c:idx val="1"/>
          <c:order val="1"/>
          <c:tx>
            <c:strRef>
              <c:f>Feuil1!$C$1</c:f>
              <c:strCache>
                <c:ptCount val="1"/>
                <c:pt idx="0">
                  <c:v>10 à 49</c:v>
                </c:pt>
              </c:strCache>
            </c:strRef>
          </c:tx>
          <c:spPr>
            <a:solidFill>
              <a:srgbClr val="FFCC00"/>
            </a:solidFill>
          </c:spPr>
          <c:cat>
            <c:strRef>
              <c:f>Feuil1!$A$2:$A$4</c:f>
              <c:strCache>
                <c:ptCount val="3"/>
                <c:pt idx="0">
                  <c:v>Garage</c:v>
                </c:pt>
                <c:pt idx="1">
                  <c:v>Commerce</c:v>
                </c:pt>
                <c:pt idx="2">
                  <c:v>Services</c:v>
                </c:pt>
              </c:strCache>
            </c:strRef>
          </c:cat>
          <c:val>
            <c:numRef>
              <c:f>Feuil1!$C$2:$C$4</c:f>
              <c:numCache>
                <c:formatCode>0%</c:formatCode>
                <c:ptCount val="3"/>
                <c:pt idx="0">
                  <c:v>0.21000000000000008</c:v>
                </c:pt>
                <c:pt idx="1">
                  <c:v>0.21000000000000008</c:v>
                </c:pt>
                <c:pt idx="2">
                  <c:v>0.22</c:v>
                </c:pt>
              </c:numCache>
            </c:numRef>
          </c:val>
        </c:ser>
        <c:ser>
          <c:idx val="2"/>
          <c:order val="2"/>
          <c:tx>
            <c:strRef>
              <c:f>Feuil1!$D$1</c:f>
              <c:strCache>
                <c:ptCount val="1"/>
                <c:pt idx="0">
                  <c:v>50 à 199</c:v>
                </c:pt>
              </c:strCache>
            </c:strRef>
          </c:tx>
          <c:spPr>
            <a:solidFill>
              <a:srgbClr val="FF9900"/>
            </a:solidFill>
          </c:spPr>
          <c:cat>
            <c:strRef>
              <c:f>Feuil1!$A$2:$A$4</c:f>
              <c:strCache>
                <c:ptCount val="3"/>
                <c:pt idx="0">
                  <c:v>Garage</c:v>
                </c:pt>
                <c:pt idx="1">
                  <c:v>Commerce</c:v>
                </c:pt>
                <c:pt idx="2">
                  <c:v>Services</c:v>
                </c:pt>
              </c:strCache>
            </c:strRef>
          </c:cat>
          <c:val>
            <c:numRef>
              <c:f>Feuil1!$D$2:$D$4</c:f>
              <c:numCache>
                <c:formatCode>0%</c:formatCode>
                <c:ptCount val="3"/>
                <c:pt idx="0">
                  <c:v>0.29000000000000015</c:v>
                </c:pt>
                <c:pt idx="1">
                  <c:v>0.27</c:v>
                </c:pt>
                <c:pt idx="2">
                  <c:v>0.23</c:v>
                </c:pt>
              </c:numCache>
            </c:numRef>
          </c:val>
        </c:ser>
        <c:ser>
          <c:idx val="3"/>
          <c:order val="3"/>
          <c:tx>
            <c:strRef>
              <c:f>Feuil1!$E$1</c:f>
              <c:strCache>
                <c:ptCount val="1"/>
                <c:pt idx="0">
                  <c:v>200 et +</c:v>
                </c:pt>
              </c:strCache>
            </c:strRef>
          </c:tx>
          <c:spPr>
            <a:solidFill>
              <a:srgbClr val="FF3300"/>
            </a:solidFill>
          </c:spPr>
          <c:cat>
            <c:strRef>
              <c:f>Feuil1!$A$2:$A$4</c:f>
              <c:strCache>
                <c:ptCount val="3"/>
                <c:pt idx="0">
                  <c:v>Garage</c:v>
                </c:pt>
                <c:pt idx="1">
                  <c:v>Commerce</c:v>
                </c:pt>
                <c:pt idx="2">
                  <c:v>Services</c:v>
                </c:pt>
              </c:strCache>
            </c:strRef>
          </c:cat>
          <c:val>
            <c:numRef>
              <c:f>Feuil1!$E$2:$E$4</c:f>
              <c:numCache>
                <c:formatCode>0%</c:formatCode>
                <c:ptCount val="3"/>
                <c:pt idx="1">
                  <c:v>0.27</c:v>
                </c:pt>
                <c:pt idx="2">
                  <c:v>0.29000000000000015</c:v>
                </c:pt>
              </c:numCache>
            </c:numRef>
          </c:val>
        </c:ser>
        <c:dLbls>
          <c:showVal val="1"/>
        </c:dLbls>
        <c:overlap val="-25"/>
        <c:axId val="113301376"/>
        <c:axId val="113302912"/>
      </c:barChart>
      <c:catAx>
        <c:axId val="113301376"/>
        <c:scaling>
          <c:orientation val="minMax"/>
        </c:scaling>
        <c:axPos val="b"/>
        <c:majorTickMark val="none"/>
        <c:tickLblPos val="nextTo"/>
        <c:txPr>
          <a:bodyPr/>
          <a:lstStyle/>
          <a:p>
            <a:pPr>
              <a:defRPr sz="1200" b="1"/>
            </a:pPr>
            <a:endParaRPr lang="fr-FR"/>
          </a:p>
        </c:txPr>
        <c:crossAx val="113302912"/>
        <c:crosses val="autoZero"/>
        <c:auto val="1"/>
        <c:lblAlgn val="ctr"/>
        <c:lblOffset val="100"/>
      </c:catAx>
      <c:valAx>
        <c:axId val="113302912"/>
        <c:scaling>
          <c:orientation val="minMax"/>
        </c:scaling>
        <c:delete val="1"/>
        <c:axPos val="l"/>
        <c:numFmt formatCode="0%" sourceLinked="1"/>
        <c:tickLblPos val="none"/>
        <c:crossAx val="113301376"/>
        <c:crosses val="autoZero"/>
        <c:crossBetween val="between"/>
      </c:valAx>
    </c:plotArea>
    <c:legend>
      <c:legendPos val="t"/>
      <c:layout>
        <c:manualLayout>
          <c:xMode val="edge"/>
          <c:yMode val="edge"/>
          <c:x val="0.23630611077461472"/>
          <c:y val="0.10809669940450085"/>
          <c:w val="0.49076418332324012"/>
          <c:h val="7.7615365377206091E-2"/>
        </c:manualLayout>
      </c:layout>
    </c:legend>
    <c:plotVisOnly val="1"/>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5463022208600083"/>
          <c:y val="0.12914329187112608"/>
          <c:w val="0.7991405743016966"/>
          <c:h val="0.66061029327856358"/>
        </c:manualLayout>
      </c:layout>
      <c:scatterChart>
        <c:scatterStyle val="lineMarker"/>
        <c:ser>
          <c:idx val="1"/>
          <c:order val="0"/>
          <c:tx>
            <c:strRef>
              <c:f>age!$G$4</c:f>
              <c:strCache>
                <c:ptCount val="1"/>
                <c:pt idx="0">
                  <c:v>&lt;=24ans</c:v>
                </c:pt>
              </c:strCache>
            </c:strRef>
          </c:tx>
          <c:spPr>
            <a:ln w="28575">
              <a:noFill/>
            </a:ln>
          </c:spPr>
          <c:marker>
            <c:symbol val="square"/>
            <c:size val="14"/>
          </c:marker>
          <c:dLbls>
            <c:dLblPos val="b"/>
            <c:showSerName val="1"/>
          </c:dLbls>
          <c:xVal>
            <c:numRef>
              <c:f>age!$H$4</c:f>
              <c:numCache>
                <c:formatCode>0%</c:formatCode>
                <c:ptCount val="1"/>
                <c:pt idx="0">
                  <c:v>7.0000000000000021E-2</c:v>
                </c:pt>
              </c:numCache>
            </c:numRef>
          </c:xVal>
          <c:yVal>
            <c:numRef>
              <c:f>age!$I$4</c:f>
              <c:numCache>
                <c:formatCode>0%</c:formatCode>
                <c:ptCount val="1"/>
                <c:pt idx="0">
                  <c:v>9.0000000000000024E-2</c:v>
                </c:pt>
              </c:numCache>
            </c:numRef>
          </c:yVal>
        </c:ser>
        <c:ser>
          <c:idx val="0"/>
          <c:order val="1"/>
          <c:tx>
            <c:strRef>
              <c:f>age!$G$5</c:f>
              <c:strCache>
                <c:ptCount val="1"/>
                <c:pt idx="0">
                  <c:v>25-34ans</c:v>
                </c:pt>
              </c:strCache>
            </c:strRef>
          </c:tx>
          <c:spPr>
            <a:ln w="28575">
              <a:noFill/>
            </a:ln>
          </c:spPr>
          <c:marker>
            <c:symbol val="diamond"/>
            <c:size val="14"/>
            <c:spPr>
              <a:solidFill>
                <a:srgbClr val="0070C0"/>
              </a:solidFill>
            </c:spPr>
          </c:marker>
          <c:dLbls>
            <c:dLbl>
              <c:idx val="0"/>
              <c:layout>
                <c:manualLayout>
                  <c:x val="1.5994297009170151E-3"/>
                  <c:y val="1.5699200390648844E-3"/>
                </c:manualLayout>
              </c:layout>
              <c:showSerName val="1"/>
            </c:dLbl>
            <c:showSerName val="1"/>
          </c:dLbls>
          <c:xVal>
            <c:numRef>
              <c:f>age!$H$5</c:f>
              <c:numCache>
                <c:formatCode>0%</c:formatCode>
                <c:ptCount val="1"/>
                <c:pt idx="0">
                  <c:v>8.5432639649507119E-2</c:v>
                </c:pt>
              </c:numCache>
            </c:numRef>
          </c:xVal>
          <c:yVal>
            <c:numRef>
              <c:f>age!$I$5</c:f>
              <c:numCache>
                <c:formatCode>0%</c:formatCode>
                <c:ptCount val="1"/>
                <c:pt idx="0">
                  <c:v>0.11</c:v>
                </c:pt>
              </c:numCache>
            </c:numRef>
          </c:yVal>
        </c:ser>
        <c:ser>
          <c:idx val="2"/>
          <c:order val="2"/>
          <c:tx>
            <c:strRef>
              <c:f>age!$G$6</c:f>
              <c:strCache>
                <c:ptCount val="1"/>
                <c:pt idx="0">
                  <c:v>35-44ans</c:v>
                </c:pt>
              </c:strCache>
            </c:strRef>
          </c:tx>
          <c:spPr>
            <a:ln w="28575">
              <a:noFill/>
            </a:ln>
          </c:spPr>
          <c:marker>
            <c:symbol val="triangle"/>
            <c:size val="14"/>
            <c:spPr>
              <a:solidFill>
                <a:schemeClr val="tx1">
                  <a:lumMod val="65000"/>
                  <a:lumOff val="35000"/>
                </a:schemeClr>
              </a:solidFill>
            </c:spPr>
          </c:marker>
          <c:dLbls>
            <c:dLbl>
              <c:idx val="0"/>
              <c:layout>
                <c:manualLayout>
                  <c:x val="-8.2998143750549702E-2"/>
                  <c:y val="5.0241545893719645E-2"/>
                </c:manualLayout>
              </c:layout>
              <c:dLblPos val="r"/>
              <c:showSerName val="1"/>
            </c:dLbl>
            <c:dLblPos val="l"/>
            <c:showSerName val="1"/>
          </c:dLbls>
          <c:xVal>
            <c:numRef>
              <c:f>age!$H$6</c:f>
              <c:numCache>
                <c:formatCode>0%</c:formatCode>
                <c:ptCount val="1"/>
                <c:pt idx="0">
                  <c:v>0.12878787878787878</c:v>
                </c:pt>
              </c:numCache>
            </c:numRef>
          </c:xVal>
          <c:yVal>
            <c:numRef>
              <c:f>age!$I$6</c:f>
              <c:numCache>
                <c:formatCode>0%</c:formatCode>
                <c:ptCount val="1"/>
                <c:pt idx="0">
                  <c:v>0.12249208025343201</c:v>
                </c:pt>
              </c:numCache>
            </c:numRef>
          </c:yVal>
        </c:ser>
        <c:ser>
          <c:idx val="3"/>
          <c:order val="3"/>
          <c:tx>
            <c:strRef>
              <c:f>age!$G$7</c:f>
              <c:strCache>
                <c:ptCount val="1"/>
                <c:pt idx="0">
                  <c:v>45-54ans</c:v>
                </c:pt>
              </c:strCache>
            </c:strRef>
          </c:tx>
          <c:spPr>
            <a:ln w="28575">
              <a:noFill/>
            </a:ln>
          </c:spPr>
          <c:marker>
            <c:symbol val="square"/>
            <c:size val="14"/>
          </c:marker>
          <c:dLbls>
            <c:dLbl>
              <c:idx val="0"/>
              <c:layout>
                <c:manualLayout>
                  <c:x val="-3.9976484420928868E-2"/>
                  <c:y val="6.9531439004907034E-2"/>
                </c:manualLayout>
              </c:layout>
              <c:showSerName val="1"/>
            </c:dLbl>
            <c:showSerName val="1"/>
          </c:dLbls>
          <c:xVal>
            <c:numRef>
              <c:f>age!$H$7</c:f>
              <c:numCache>
                <c:formatCode>0%</c:formatCode>
                <c:ptCount val="1"/>
                <c:pt idx="0">
                  <c:v>0.13393870601589114</c:v>
                </c:pt>
              </c:numCache>
            </c:numRef>
          </c:xVal>
          <c:yVal>
            <c:numRef>
              <c:f>age!$I$7</c:f>
              <c:numCache>
                <c:formatCode>0%</c:formatCode>
                <c:ptCount val="1"/>
                <c:pt idx="0">
                  <c:v>0.17002237136465317</c:v>
                </c:pt>
              </c:numCache>
            </c:numRef>
          </c:yVal>
        </c:ser>
        <c:ser>
          <c:idx val="8"/>
          <c:order val="4"/>
          <c:tx>
            <c:strRef>
              <c:f>age!$G$8</c:f>
              <c:strCache>
                <c:ptCount val="1"/>
                <c:pt idx="0">
                  <c:v>&gt;=55ans</c:v>
                </c:pt>
              </c:strCache>
            </c:strRef>
          </c:tx>
          <c:spPr>
            <a:ln w="28575">
              <a:noFill/>
            </a:ln>
            <a:effectLst>
              <a:innerShdw blurRad="114300">
                <a:prstClr val="black"/>
              </a:innerShdw>
            </a:effectLst>
          </c:spPr>
          <c:marker>
            <c:symbol val="circle"/>
            <c:size val="14"/>
            <c:spPr>
              <a:solidFill>
                <a:schemeClr val="bg2">
                  <a:lumMod val="50000"/>
                </a:schemeClr>
              </a:solidFill>
              <a:effectLst>
                <a:innerShdw blurRad="114300">
                  <a:prstClr val="black"/>
                </a:innerShdw>
              </a:effectLst>
            </c:spPr>
          </c:marker>
          <c:dLbls>
            <c:spPr>
              <a:scene3d>
                <a:camera prst="orthographicFront"/>
                <a:lightRig rig="threePt" dir="t"/>
              </a:scene3d>
              <a:sp3d>
                <a:bevelT prst="relaxedInset"/>
              </a:sp3d>
            </c:spPr>
            <c:dLblPos val="t"/>
            <c:showSerName val="1"/>
          </c:dLbls>
          <c:xVal>
            <c:numRef>
              <c:f>age!$H$8</c:f>
              <c:numCache>
                <c:formatCode>0%</c:formatCode>
                <c:ptCount val="1"/>
                <c:pt idx="0">
                  <c:v>0.13544668587896275</c:v>
                </c:pt>
              </c:numCache>
            </c:numRef>
          </c:xVal>
          <c:yVal>
            <c:numRef>
              <c:f>age!$I$8</c:f>
              <c:numCache>
                <c:formatCode>0%</c:formatCode>
                <c:ptCount val="1"/>
                <c:pt idx="0">
                  <c:v>0.16761363636363635</c:v>
                </c:pt>
              </c:numCache>
            </c:numRef>
          </c:yVal>
        </c:ser>
        <c:ser>
          <c:idx val="4"/>
          <c:order val="5"/>
          <c:tx>
            <c:strRef>
              <c:f>age!$G$9</c:f>
              <c:strCache>
                <c:ptCount val="1"/>
                <c:pt idx="0">
                  <c:v>Moyenne</c:v>
                </c:pt>
              </c:strCache>
            </c:strRef>
          </c:tx>
          <c:spPr>
            <a:ln w="28575">
              <a:noFill/>
            </a:ln>
          </c:spPr>
          <c:marker>
            <c:symbol val="circle"/>
            <c:size val="14"/>
            <c:spPr>
              <a:gradFill>
                <a:gsLst>
                  <a:gs pos="0">
                    <a:srgbClr val="FFF200"/>
                  </a:gs>
                  <a:gs pos="45000">
                    <a:srgbClr val="FF7A00"/>
                  </a:gs>
                  <a:gs pos="70000">
                    <a:srgbClr val="FF0300"/>
                  </a:gs>
                  <a:gs pos="100000">
                    <a:srgbClr val="4D0808"/>
                  </a:gs>
                </a:gsLst>
                <a:lin ang="5400000" scaled="0"/>
              </a:gradFill>
            </c:spPr>
          </c:marker>
          <c:dLbls>
            <c:dLbl>
              <c:idx val="0"/>
              <c:layout>
                <c:manualLayout>
                  <c:x val="-6.3492063492063502E-2"/>
                  <c:y val="-5.7971014492753624E-2"/>
                </c:manualLayout>
              </c:layout>
              <c:showSerName val="1"/>
            </c:dLbl>
            <c:showSerName val="1"/>
          </c:dLbls>
          <c:xVal>
            <c:numRef>
              <c:f>age!$H$9</c:f>
              <c:numCache>
                <c:formatCode>0%</c:formatCode>
                <c:ptCount val="1"/>
                <c:pt idx="0">
                  <c:v>0.11334289813486355</c:v>
                </c:pt>
              </c:numCache>
            </c:numRef>
          </c:xVal>
          <c:yVal>
            <c:numRef>
              <c:f>age!$I$9</c:f>
              <c:numCache>
                <c:formatCode>0%</c:formatCode>
                <c:ptCount val="1"/>
                <c:pt idx="0">
                  <c:v>0.1295206055508831</c:v>
                </c:pt>
              </c:numCache>
            </c:numRef>
          </c:yVal>
        </c:ser>
        <c:dLbls>
          <c:showVal val="1"/>
        </c:dLbls>
        <c:axId val="69900928"/>
        <c:axId val="69923584"/>
      </c:scatterChart>
      <c:valAx>
        <c:axId val="69900928"/>
        <c:scaling>
          <c:orientation val="minMax"/>
          <c:min val="0.05"/>
        </c:scaling>
        <c:axPos val="b"/>
        <c:title>
          <c:tx>
            <c:rich>
              <a:bodyPr/>
              <a:lstStyle/>
              <a:p>
                <a:pPr>
                  <a:defRPr/>
                </a:pPr>
                <a:r>
                  <a:rPr lang="en-US"/>
                  <a:t>Au moins un trouble psychique</a:t>
                </a:r>
              </a:p>
            </c:rich>
          </c:tx>
          <c:layout/>
        </c:title>
        <c:numFmt formatCode="0%" sourceLinked="1"/>
        <c:majorTickMark val="none"/>
        <c:tickLblPos val="nextTo"/>
        <c:crossAx val="69923584"/>
        <c:crosses val="autoZero"/>
        <c:crossBetween val="midCat"/>
      </c:valAx>
      <c:valAx>
        <c:axId val="69923584"/>
        <c:scaling>
          <c:orientation val="minMax"/>
          <c:min val="6.0000000000000032E-2"/>
        </c:scaling>
        <c:axPos val="l"/>
        <c:title>
          <c:tx>
            <c:rich>
              <a:bodyPr/>
              <a:lstStyle/>
              <a:p>
                <a:pPr>
                  <a:defRPr/>
                </a:pPr>
                <a:r>
                  <a:rPr lang="en-US"/>
                  <a:t>Absence de sérénité</a:t>
                </a:r>
              </a:p>
            </c:rich>
          </c:tx>
          <c:layout/>
        </c:title>
        <c:numFmt formatCode="0%" sourceLinked="1"/>
        <c:majorTickMark val="none"/>
        <c:tickLblPos val="nextTo"/>
        <c:crossAx val="69900928"/>
        <c:crosses val="autoZero"/>
        <c:crossBetween val="midCat"/>
      </c:valAx>
    </c:plotArea>
    <c:plotVisOnly val="1"/>
  </c:chart>
  <c:txPr>
    <a:bodyPr/>
    <a:lstStyle/>
    <a:p>
      <a:pPr>
        <a:defRPr sz="1800"/>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26511354049493813"/>
          <c:y val="8.0091006232040227E-2"/>
          <c:w val="0.48606967097862797"/>
          <c:h val="0.83368814336280961"/>
        </c:manualLayout>
      </c:layout>
      <c:radarChart>
        <c:radarStyle val="filled"/>
        <c:ser>
          <c:idx val="0"/>
          <c:order val="0"/>
          <c:tx>
            <c:strRef>
              <c:f>Sheet1!$B$1</c:f>
              <c:strCache>
                <c:ptCount val="1"/>
                <c:pt idx="0">
                  <c:v>Moyenne PACA</c:v>
                </c:pt>
              </c:strCache>
            </c:strRef>
          </c:tx>
          <c:spPr>
            <a:solidFill>
              <a:srgbClr val="FFC000">
                <a:alpha val="72000"/>
              </a:srgbClr>
            </a:solidFill>
            <a:ln w="12721">
              <a:solidFill>
                <a:schemeClr val="tx1"/>
              </a:solidFill>
              <a:prstDash val="solid"/>
            </a:ln>
          </c:spPr>
          <c:dLbls>
            <c:delete val="1"/>
          </c:dLbls>
          <c:cat>
            <c:strRef>
              <c:f>Sheet1!$A$2:$A$21</c:f>
              <c:strCache>
                <c:ptCount val="20"/>
                <c:pt idx="0">
                  <c:v>Pas serein *</c:v>
                </c:pt>
                <c:pt idx="1">
                  <c:v>Soutenabilité difficile *</c:v>
                </c:pt>
                <c:pt idx="2">
                  <c:v>Complexité forte</c:v>
                </c:pt>
                <c:pt idx="3">
                  <c:v>Pression temporelle</c:v>
                </c:pt>
                <c:pt idx="4">
                  <c:v>Devoir abandonner une tâche perturbe</c:v>
                </c:pt>
                <c:pt idx="5">
                  <c:v>Traiter trop vite *</c:v>
                </c:pt>
                <c:pt idx="6">
                  <c:v>Pas choisir la façon de procéder</c:v>
                </c:pt>
                <c:pt idx="7">
                  <c:v>Pression psy *</c:v>
                </c:pt>
                <c:pt idx="8">
                  <c:v>Manque de reconnaissance *</c:v>
                </c:pt>
                <c:pt idx="9">
                  <c:v>Travail pas varié *</c:v>
                </c:pt>
                <c:pt idx="10">
                  <c:v>Faire des choses désapprouvées </c:v>
                </c:pt>
                <c:pt idx="11">
                  <c:v>Ergonomie insatisfaisante *</c:v>
                </c:pt>
                <c:pt idx="12">
                  <c:v>Ne pas avoir les moyens pour qualité *</c:v>
                </c:pt>
                <c:pt idx="13">
                  <c:v>Peur perdre emploi *</c:v>
                </c:pt>
                <c:pt idx="14">
                  <c:v>Tensions public </c:v>
                </c:pt>
                <c:pt idx="15">
                  <c:v>Relation hiérarchie insatisfaisante *</c:v>
                </c:pt>
                <c:pt idx="16">
                  <c:v>Contact avec détresse </c:v>
                </c:pt>
                <c:pt idx="17">
                  <c:v>Ordres contradictoires</c:v>
                </c:pt>
                <c:pt idx="18">
                  <c:v>Relation collègues insatisfaisante *</c:v>
                </c:pt>
                <c:pt idx="19">
                  <c:v>Tble psy en lien avec W *</c:v>
                </c:pt>
              </c:strCache>
            </c:strRef>
          </c:cat>
          <c:val>
            <c:numRef>
              <c:f>Sheet1!$B$2:$B$21</c:f>
              <c:numCache>
                <c:formatCode>0%</c:formatCode>
                <c:ptCount val="20"/>
                <c:pt idx="0">
                  <c:v>0.13</c:v>
                </c:pt>
                <c:pt idx="1">
                  <c:v>0.45</c:v>
                </c:pt>
                <c:pt idx="2">
                  <c:v>0.43000000000000022</c:v>
                </c:pt>
                <c:pt idx="3">
                  <c:v>0.38000000000000023</c:v>
                </c:pt>
                <c:pt idx="4">
                  <c:v>0.2900000000000002</c:v>
                </c:pt>
                <c:pt idx="5">
                  <c:v>0.25</c:v>
                </c:pt>
                <c:pt idx="6">
                  <c:v>0.2400000000000001</c:v>
                </c:pt>
                <c:pt idx="7">
                  <c:v>0.22</c:v>
                </c:pt>
                <c:pt idx="8">
                  <c:v>0.2100000000000001</c:v>
                </c:pt>
                <c:pt idx="9">
                  <c:v>0.2</c:v>
                </c:pt>
                <c:pt idx="10">
                  <c:v>0.19</c:v>
                </c:pt>
                <c:pt idx="11">
                  <c:v>0.17</c:v>
                </c:pt>
                <c:pt idx="12">
                  <c:v>0.14000000000000001</c:v>
                </c:pt>
                <c:pt idx="13">
                  <c:v>0.12000000000000002</c:v>
                </c:pt>
                <c:pt idx="14">
                  <c:v>0.12000000000000002</c:v>
                </c:pt>
                <c:pt idx="15">
                  <c:v>0.11</c:v>
                </c:pt>
                <c:pt idx="16">
                  <c:v>0.12000000000000002</c:v>
                </c:pt>
                <c:pt idx="17">
                  <c:v>8.0000000000000043E-2</c:v>
                </c:pt>
                <c:pt idx="18">
                  <c:v>3.7999999999999999E-2</c:v>
                </c:pt>
                <c:pt idx="19">
                  <c:v>0.11</c:v>
                </c:pt>
              </c:numCache>
            </c:numRef>
          </c:val>
        </c:ser>
        <c:ser>
          <c:idx val="1"/>
          <c:order val="1"/>
          <c:tx>
            <c:strRef>
              <c:f>Sheet1!$C$1</c:f>
              <c:strCache>
                <c:ptCount val="1"/>
                <c:pt idx="0">
                  <c:v>Plus de 45 ans</c:v>
                </c:pt>
              </c:strCache>
            </c:strRef>
          </c:tx>
          <c:spPr>
            <a:noFill/>
            <a:ln w="41275">
              <a:solidFill>
                <a:srgbClr val="0000FF"/>
              </a:solidFill>
              <a:prstDash val="dash"/>
            </a:ln>
          </c:spPr>
          <c:dLbls>
            <c:dLbl>
              <c:idx val="0"/>
              <c:spPr>
                <a:solidFill>
                  <a:srgbClr val="FFFF00"/>
                </a:solidFill>
              </c:spPr>
              <c:txPr>
                <a:bodyPr/>
                <a:lstStyle/>
                <a:p>
                  <a:pPr>
                    <a:defRPr/>
                  </a:pPr>
                  <a:endParaRPr lang="fr-FR"/>
                </a:p>
              </c:txPr>
            </c:dLbl>
            <c:dLbl>
              <c:idx val="1"/>
              <c:layout>
                <c:manualLayout>
                  <c:x val="-7.440476190476197E-3"/>
                  <c:y val="2.2978766810335491E-2"/>
                </c:manualLayout>
              </c:layout>
              <c:spPr>
                <a:solidFill>
                  <a:srgbClr val="FFFF00"/>
                </a:solidFill>
              </c:spPr>
              <c:txPr>
                <a:bodyPr/>
                <a:lstStyle/>
                <a:p>
                  <a:pPr>
                    <a:defRPr/>
                  </a:pPr>
                  <a:endParaRPr lang="fr-FR"/>
                </a:p>
              </c:txPr>
              <c:showVal val="1"/>
            </c:dLbl>
            <c:dLbl>
              <c:idx val="2"/>
              <c:layout>
                <c:manualLayout>
                  <c:x val="0.1845238095238097"/>
                  <c:y val="1.4610388676603648E-2"/>
                </c:manualLayout>
              </c:layout>
              <c:showVal val="1"/>
            </c:dLbl>
            <c:dLbl>
              <c:idx val="3"/>
              <c:layout>
                <c:manualLayout>
                  <c:x val="0.23363095238095238"/>
                  <c:y val="-1.2175323897169707E-2"/>
                </c:manualLayout>
              </c:layout>
              <c:showVal val="1"/>
            </c:dLbl>
            <c:dLbl>
              <c:idx val="4"/>
              <c:spPr>
                <a:noFill/>
              </c:spPr>
              <c:txPr>
                <a:bodyPr/>
                <a:lstStyle/>
                <a:p>
                  <a:pPr>
                    <a:defRPr/>
                  </a:pPr>
                  <a:endParaRPr lang="fr-FR"/>
                </a:p>
              </c:txPr>
            </c:dLbl>
            <c:dLbl>
              <c:idx val="5"/>
              <c:spPr>
                <a:solidFill>
                  <a:srgbClr val="FFFF00"/>
                </a:solidFill>
              </c:spPr>
              <c:txPr>
                <a:bodyPr/>
                <a:lstStyle/>
                <a:p>
                  <a:pPr>
                    <a:defRPr/>
                  </a:pPr>
                  <a:endParaRPr lang="fr-FR"/>
                </a:p>
              </c:txPr>
            </c:dLbl>
            <c:dLbl>
              <c:idx val="6"/>
              <c:spPr>
                <a:noFill/>
              </c:spPr>
              <c:txPr>
                <a:bodyPr/>
                <a:lstStyle/>
                <a:p>
                  <a:pPr>
                    <a:defRPr/>
                  </a:pPr>
                  <a:endParaRPr lang="fr-FR"/>
                </a:p>
              </c:txPr>
            </c:dLbl>
            <c:dLbl>
              <c:idx val="7"/>
              <c:spPr>
                <a:solidFill>
                  <a:srgbClr val="FFFF00"/>
                </a:solidFill>
              </c:spPr>
              <c:txPr>
                <a:bodyPr/>
                <a:lstStyle/>
                <a:p>
                  <a:pPr>
                    <a:defRPr/>
                  </a:pPr>
                  <a:endParaRPr lang="fr-FR"/>
                </a:p>
              </c:txPr>
            </c:dLbl>
            <c:dLbl>
              <c:idx val="8"/>
              <c:spPr>
                <a:solidFill>
                  <a:srgbClr val="FFFF00"/>
                </a:solidFill>
              </c:spPr>
              <c:txPr>
                <a:bodyPr/>
                <a:lstStyle/>
                <a:p>
                  <a:pPr>
                    <a:defRPr/>
                  </a:pPr>
                  <a:endParaRPr lang="fr-FR"/>
                </a:p>
              </c:txPr>
            </c:dLbl>
            <c:dLbl>
              <c:idx val="9"/>
              <c:spPr>
                <a:solidFill>
                  <a:srgbClr val="FFFF00"/>
                </a:solidFill>
              </c:spPr>
              <c:txPr>
                <a:bodyPr/>
                <a:lstStyle/>
                <a:p>
                  <a:pPr>
                    <a:defRPr/>
                  </a:pPr>
                  <a:endParaRPr lang="fr-FR"/>
                </a:p>
              </c:txPr>
            </c:dLbl>
            <c:dLbl>
              <c:idx val="10"/>
              <c:spPr>
                <a:solidFill>
                  <a:srgbClr val="FFFF00"/>
                </a:solidFill>
              </c:spPr>
              <c:txPr>
                <a:bodyPr/>
                <a:lstStyle/>
                <a:p>
                  <a:pPr>
                    <a:defRPr/>
                  </a:pPr>
                  <a:endParaRPr lang="fr-FR"/>
                </a:p>
              </c:txPr>
            </c:dLbl>
            <c:dLbl>
              <c:idx val="11"/>
              <c:spPr>
                <a:solidFill>
                  <a:srgbClr val="FFFF00"/>
                </a:solidFill>
              </c:spPr>
              <c:txPr>
                <a:bodyPr/>
                <a:lstStyle/>
                <a:p>
                  <a:pPr>
                    <a:defRPr/>
                  </a:pPr>
                  <a:endParaRPr lang="fr-FR"/>
                </a:p>
              </c:txPr>
            </c:dLbl>
            <c:dLbl>
              <c:idx val="12"/>
              <c:spPr>
                <a:solidFill>
                  <a:srgbClr val="FFFF00"/>
                </a:solidFill>
              </c:spPr>
              <c:txPr>
                <a:bodyPr/>
                <a:lstStyle/>
                <a:p>
                  <a:pPr>
                    <a:defRPr/>
                  </a:pPr>
                  <a:endParaRPr lang="fr-FR"/>
                </a:p>
              </c:txPr>
            </c:dLbl>
            <c:dLbl>
              <c:idx val="13"/>
              <c:spPr>
                <a:solidFill>
                  <a:srgbClr val="FFFF00"/>
                </a:solidFill>
              </c:spPr>
              <c:txPr>
                <a:bodyPr/>
                <a:lstStyle/>
                <a:p>
                  <a:pPr>
                    <a:defRPr/>
                  </a:pPr>
                  <a:endParaRPr lang="fr-FR"/>
                </a:p>
              </c:txPr>
            </c:dLbl>
            <c:dLbl>
              <c:idx val="14"/>
              <c:spPr>
                <a:noFill/>
              </c:spPr>
              <c:txPr>
                <a:bodyPr/>
                <a:lstStyle/>
                <a:p>
                  <a:pPr>
                    <a:defRPr/>
                  </a:pPr>
                  <a:endParaRPr lang="fr-FR"/>
                </a:p>
              </c:txPr>
            </c:dLbl>
            <c:dLbl>
              <c:idx val="15"/>
              <c:layout>
                <c:manualLayout>
                  <c:x val="-5.9523809523809521E-3"/>
                  <c:y val="-2.4350647794338966E-3"/>
                </c:manualLayout>
              </c:layout>
              <c:spPr>
                <a:solidFill>
                  <a:srgbClr val="FFFF00"/>
                </a:solidFill>
              </c:spPr>
              <c:txPr>
                <a:bodyPr/>
                <a:lstStyle/>
                <a:p>
                  <a:pPr>
                    <a:defRPr/>
                  </a:pPr>
                  <a:endParaRPr lang="fr-FR"/>
                </a:p>
              </c:txPr>
              <c:showVal val="1"/>
            </c:dLbl>
            <c:dLbl>
              <c:idx val="16"/>
              <c:spPr>
                <a:noFill/>
              </c:spPr>
              <c:txPr>
                <a:bodyPr/>
                <a:lstStyle/>
                <a:p>
                  <a:pPr>
                    <a:defRPr/>
                  </a:pPr>
                  <a:endParaRPr lang="fr-FR"/>
                </a:p>
              </c:txPr>
            </c:dLbl>
            <c:dLbl>
              <c:idx val="17"/>
              <c:layout>
                <c:manualLayout>
                  <c:x val="-2.0833333333333356E-2"/>
                  <c:y val="-3.271027435604637E-2"/>
                </c:manualLayout>
              </c:layout>
              <c:spPr>
                <a:noFill/>
              </c:spPr>
              <c:txPr>
                <a:bodyPr/>
                <a:lstStyle/>
                <a:p>
                  <a:pPr>
                    <a:defRPr/>
                  </a:pPr>
                  <a:endParaRPr lang="fr-FR"/>
                </a:p>
              </c:txPr>
              <c:showVal val="1"/>
            </c:dLbl>
            <c:dLbl>
              <c:idx val="18"/>
              <c:spPr>
                <a:solidFill>
                  <a:srgbClr val="FFFF00"/>
                </a:solidFill>
              </c:spPr>
              <c:txPr>
                <a:bodyPr/>
                <a:lstStyle/>
                <a:p>
                  <a:pPr>
                    <a:defRPr/>
                  </a:pPr>
                  <a:endParaRPr lang="fr-FR"/>
                </a:p>
              </c:txPr>
            </c:dLbl>
            <c:dLbl>
              <c:idx val="19"/>
              <c:spPr>
                <a:solidFill>
                  <a:srgbClr val="FFFF00"/>
                </a:solidFill>
              </c:spPr>
              <c:txPr>
                <a:bodyPr/>
                <a:lstStyle/>
                <a:p>
                  <a:pPr>
                    <a:defRPr/>
                  </a:pPr>
                  <a:endParaRPr lang="fr-FR"/>
                </a:p>
              </c:txPr>
            </c:dLbl>
            <c:showVal val="1"/>
          </c:dLbls>
          <c:cat>
            <c:strRef>
              <c:f>Sheet1!$A$2:$A$21</c:f>
              <c:strCache>
                <c:ptCount val="20"/>
                <c:pt idx="0">
                  <c:v>Pas serein *</c:v>
                </c:pt>
                <c:pt idx="1">
                  <c:v>Soutenabilité difficile *</c:v>
                </c:pt>
                <c:pt idx="2">
                  <c:v>Complexité forte</c:v>
                </c:pt>
                <c:pt idx="3">
                  <c:v>Pression temporelle</c:v>
                </c:pt>
                <c:pt idx="4">
                  <c:v>Devoir abandonner une tâche perturbe</c:v>
                </c:pt>
                <c:pt idx="5">
                  <c:v>Traiter trop vite *</c:v>
                </c:pt>
                <c:pt idx="6">
                  <c:v>Pas choisir la façon de procéder</c:v>
                </c:pt>
                <c:pt idx="7">
                  <c:v>Pression psy *</c:v>
                </c:pt>
                <c:pt idx="8">
                  <c:v>Manque de reconnaissance *</c:v>
                </c:pt>
                <c:pt idx="9">
                  <c:v>Travail pas varié *</c:v>
                </c:pt>
                <c:pt idx="10">
                  <c:v>Faire des choses désapprouvées </c:v>
                </c:pt>
                <c:pt idx="11">
                  <c:v>Ergonomie insatisfaisante *</c:v>
                </c:pt>
                <c:pt idx="12">
                  <c:v>Ne pas avoir les moyens pour qualité *</c:v>
                </c:pt>
                <c:pt idx="13">
                  <c:v>Peur perdre emploi *</c:v>
                </c:pt>
                <c:pt idx="14">
                  <c:v>Tensions public </c:v>
                </c:pt>
                <c:pt idx="15">
                  <c:v>Relation hiérarchie insatisfaisante *</c:v>
                </c:pt>
                <c:pt idx="16">
                  <c:v>Contact avec détresse </c:v>
                </c:pt>
                <c:pt idx="17">
                  <c:v>Ordres contradictoires</c:v>
                </c:pt>
                <c:pt idx="18">
                  <c:v>Relation collègues insatisfaisante *</c:v>
                </c:pt>
                <c:pt idx="19">
                  <c:v>Tble psy en lien avec W *</c:v>
                </c:pt>
              </c:strCache>
            </c:strRef>
          </c:cat>
          <c:val>
            <c:numRef>
              <c:f>Sheet1!$C$2:$C$21</c:f>
              <c:numCache>
                <c:formatCode>0%</c:formatCode>
                <c:ptCount val="20"/>
                <c:pt idx="0">
                  <c:v>0.17</c:v>
                </c:pt>
                <c:pt idx="1">
                  <c:v>0.31000000000000022</c:v>
                </c:pt>
                <c:pt idx="2">
                  <c:v>0.43000000000000022</c:v>
                </c:pt>
                <c:pt idx="3">
                  <c:v>0.4</c:v>
                </c:pt>
                <c:pt idx="4">
                  <c:v>0.30000000000000021</c:v>
                </c:pt>
                <c:pt idx="5">
                  <c:v>0.27</c:v>
                </c:pt>
                <c:pt idx="6">
                  <c:v>0.2400000000000001</c:v>
                </c:pt>
                <c:pt idx="7">
                  <c:v>0.27</c:v>
                </c:pt>
                <c:pt idx="8">
                  <c:v>0.23</c:v>
                </c:pt>
                <c:pt idx="9">
                  <c:v>0.22</c:v>
                </c:pt>
                <c:pt idx="10">
                  <c:v>0.2</c:v>
                </c:pt>
                <c:pt idx="11">
                  <c:v>0.2</c:v>
                </c:pt>
                <c:pt idx="12">
                  <c:v>0.17</c:v>
                </c:pt>
                <c:pt idx="13">
                  <c:v>0.14000000000000001</c:v>
                </c:pt>
                <c:pt idx="14">
                  <c:v>0.15000000000000011</c:v>
                </c:pt>
                <c:pt idx="15">
                  <c:v>0.13</c:v>
                </c:pt>
                <c:pt idx="16">
                  <c:v>0.13</c:v>
                </c:pt>
                <c:pt idx="17">
                  <c:v>7.0000000000000021E-2</c:v>
                </c:pt>
                <c:pt idx="18">
                  <c:v>0.05</c:v>
                </c:pt>
                <c:pt idx="19">
                  <c:v>0.14000000000000001</c:v>
                </c:pt>
              </c:numCache>
            </c:numRef>
          </c:val>
        </c:ser>
        <c:dLbls>
          <c:showVal val="1"/>
        </c:dLbls>
        <c:axId val="113586560"/>
        <c:axId val="113588096"/>
      </c:radarChart>
      <c:catAx>
        <c:axId val="113586560"/>
        <c:scaling>
          <c:orientation val="minMax"/>
        </c:scaling>
        <c:axPos val="b"/>
        <c:majorGridlines>
          <c:spPr>
            <a:ln w="12721">
              <a:solidFill>
                <a:schemeClr val="tx1"/>
              </a:solidFill>
              <a:prstDash val="sysDash"/>
            </a:ln>
          </c:spPr>
        </c:majorGridlines>
        <c:numFmt formatCode="General" sourceLinked="1"/>
        <c:tickLblPos val="nextTo"/>
        <c:txPr>
          <a:bodyPr rot="0" vert="horz"/>
          <a:lstStyle/>
          <a:p>
            <a:pPr>
              <a:defRPr b="0"/>
            </a:pPr>
            <a:endParaRPr lang="fr-FR"/>
          </a:p>
        </c:txPr>
        <c:crossAx val="113588096"/>
        <c:crosses val="autoZero"/>
        <c:lblAlgn val="ctr"/>
        <c:lblOffset val="100"/>
      </c:catAx>
      <c:valAx>
        <c:axId val="113588096"/>
        <c:scaling>
          <c:orientation val="minMax"/>
          <c:max val="0.5"/>
          <c:min val="0"/>
        </c:scaling>
        <c:axPos val="l"/>
        <c:numFmt formatCode="0%" sourceLinked="1"/>
        <c:majorTickMark val="none"/>
        <c:tickLblPos val="none"/>
        <c:spPr>
          <a:ln w="12721">
            <a:solidFill>
              <a:schemeClr val="bg1">
                <a:lumMod val="75000"/>
              </a:schemeClr>
            </a:solidFill>
            <a:prstDash val="sysDash"/>
          </a:ln>
        </c:spPr>
        <c:crossAx val="113586560"/>
        <c:crosses val="autoZero"/>
        <c:crossBetween val="between"/>
      </c:valAx>
      <c:spPr>
        <a:solidFill>
          <a:schemeClr val="bg1"/>
        </a:solidFill>
        <a:ln w="25443">
          <a:noFill/>
        </a:ln>
      </c:spPr>
    </c:plotArea>
    <c:legend>
      <c:legendPos val="r"/>
      <c:layout>
        <c:manualLayout>
          <c:xMode val="edge"/>
          <c:yMode val="edge"/>
          <c:x val="0.80298579865016873"/>
          <c:y val="0.84780766161246268"/>
          <c:w val="0.19493051649793774"/>
          <c:h val="0.15219233838753762"/>
        </c:manualLayout>
      </c:layout>
      <c:spPr>
        <a:noFill/>
        <a:ln w="3180">
          <a:noFill/>
          <a:prstDash val="solid"/>
        </a:ln>
      </c:spPr>
    </c:legend>
    <c:plotVisOnly val="1"/>
    <c:dispBlanksAs val="gap"/>
  </c:chart>
  <c:spPr>
    <a:noFill/>
    <a:ln>
      <a:noFill/>
    </a:ln>
  </c:spPr>
  <c:txPr>
    <a:bodyPr/>
    <a:lstStyle/>
    <a:p>
      <a:pPr>
        <a:defRPr sz="1400" b="1" i="0" u="none" strike="noStrike" baseline="0">
          <a:solidFill>
            <a:schemeClr val="tx1"/>
          </a:solidFill>
          <a:latin typeface="Arial"/>
          <a:ea typeface="Arial"/>
          <a:cs typeface="Arial"/>
        </a:defRPr>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1921351509380503"/>
          <c:y val="0.15233169766822641"/>
          <c:w val="0.83220562918382368"/>
          <c:h val="0.66061029327856358"/>
        </c:manualLayout>
      </c:layout>
      <c:scatterChart>
        <c:scatterStyle val="lineMarker"/>
        <c:ser>
          <c:idx val="0"/>
          <c:order val="0"/>
          <c:tx>
            <c:strRef>
              <c:f>CSP!$G$78</c:f>
              <c:strCache>
                <c:ptCount val="1"/>
                <c:pt idx="0">
                  <c:v>Cadres et professions intellectuelles</c:v>
                </c:pt>
              </c:strCache>
            </c:strRef>
          </c:tx>
          <c:spPr>
            <a:ln w="28575">
              <a:noFill/>
            </a:ln>
          </c:spPr>
          <c:marker>
            <c:symbol val="triangle"/>
            <c:size val="14"/>
            <c:spPr>
              <a:solidFill>
                <a:schemeClr val="bg2">
                  <a:lumMod val="75000"/>
                </a:schemeClr>
              </a:solidFill>
            </c:spPr>
          </c:marker>
          <c:dLbls>
            <c:dLbl>
              <c:idx val="0"/>
              <c:layout>
                <c:manualLayout>
                  <c:x val="3.1578948677120754E-3"/>
                  <c:y val="6.7415730337078844E-2"/>
                </c:manualLayout>
              </c:layout>
              <c:dLblPos val="r"/>
              <c:showSerName val="1"/>
            </c:dLbl>
            <c:dLblPos val="r"/>
            <c:showSerName val="1"/>
          </c:dLbls>
          <c:xVal>
            <c:numRef>
              <c:f>CSP!$H$78</c:f>
              <c:numCache>
                <c:formatCode>0%</c:formatCode>
                <c:ptCount val="1"/>
                <c:pt idx="0">
                  <c:v>0.13</c:v>
                </c:pt>
              </c:numCache>
            </c:numRef>
          </c:xVal>
          <c:yVal>
            <c:numRef>
              <c:f>CSP!$I$78</c:f>
              <c:numCache>
                <c:formatCode>0%</c:formatCode>
                <c:ptCount val="1"/>
                <c:pt idx="0">
                  <c:v>0.140625</c:v>
                </c:pt>
              </c:numCache>
            </c:numRef>
          </c:yVal>
        </c:ser>
        <c:ser>
          <c:idx val="2"/>
          <c:order val="1"/>
          <c:tx>
            <c:strRef>
              <c:f>CSP!$G$79</c:f>
              <c:strCache>
                <c:ptCount val="1"/>
                <c:pt idx="0">
                  <c:v>Professions intermédiaires</c:v>
                </c:pt>
              </c:strCache>
            </c:strRef>
          </c:tx>
          <c:spPr>
            <a:ln w="28575">
              <a:noFill/>
            </a:ln>
          </c:spPr>
          <c:marker>
            <c:symbol val="square"/>
            <c:size val="14"/>
            <c:spPr>
              <a:solidFill>
                <a:schemeClr val="tx1"/>
              </a:solidFill>
            </c:spPr>
          </c:marker>
          <c:dLbls>
            <c:dLblPos val="t"/>
            <c:showSerName val="1"/>
          </c:dLbls>
          <c:xVal>
            <c:numRef>
              <c:f>CSP!$H$79</c:f>
              <c:numCache>
                <c:formatCode>0%</c:formatCode>
                <c:ptCount val="1"/>
                <c:pt idx="0">
                  <c:v>0.14000000000000001</c:v>
                </c:pt>
              </c:numCache>
            </c:numRef>
          </c:xVal>
          <c:yVal>
            <c:numRef>
              <c:f>CSP!$I$79</c:f>
              <c:numCache>
                <c:formatCode>0%</c:formatCode>
                <c:ptCount val="1"/>
                <c:pt idx="0">
                  <c:v>0.14993646759847545</c:v>
                </c:pt>
              </c:numCache>
            </c:numRef>
          </c:yVal>
        </c:ser>
        <c:ser>
          <c:idx val="3"/>
          <c:order val="2"/>
          <c:tx>
            <c:strRef>
              <c:f>CSP!$G$80</c:f>
              <c:strCache>
                <c:ptCount val="1"/>
                <c:pt idx="0">
                  <c:v>Employés</c:v>
                </c:pt>
              </c:strCache>
            </c:strRef>
          </c:tx>
          <c:spPr>
            <a:ln w="28575">
              <a:noFill/>
            </a:ln>
          </c:spPr>
          <c:marker>
            <c:symbol val="diamond"/>
            <c:size val="14"/>
            <c:spPr>
              <a:solidFill>
                <a:srgbClr val="0099CC"/>
              </a:solidFill>
            </c:spPr>
          </c:marker>
          <c:dLbls>
            <c:dLblPos val="b"/>
            <c:showSerName val="1"/>
          </c:dLbls>
          <c:xVal>
            <c:numRef>
              <c:f>CSP!$H$80</c:f>
              <c:numCache>
                <c:formatCode>0%</c:formatCode>
                <c:ptCount val="1"/>
                <c:pt idx="0">
                  <c:v>0.12000000000000002</c:v>
                </c:pt>
              </c:numCache>
            </c:numRef>
          </c:xVal>
          <c:yVal>
            <c:numRef>
              <c:f>CSP!$I$80</c:f>
              <c:numCache>
                <c:formatCode>0%</c:formatCode>
                <c:ptCount val="1"/>
                <c:pt idx="0">
                  <c:v>0.12000000000000002</c:v>
                </c:pt>
              </c:numCache>
            </c:numRef>
          </c:yVal>
        </c:ser>
        <c:ser>
          <c:idx val="4"/>
          <c:order val="3"/>
          <c:tx>
            <c:strRef>
              <c:f>CSP!$G$82</c:f>
              <c:strCache>
                <c:ptCount val="1"/>
                <c:pt idx="0">
                  <c:v>Moyenne</c:v>
                </c:pt>
              </c:strCache>
            </c:strRef>
          </c:tx>
          <c:spPr>
            <a:ln w="28575">
              <a:noFill/>
            </a:ln>
          </c:spPr>
          <c:marker>
            <c:symbol val="circle"/>
            <c:size val="14"/>
            <c:spPr>
              <a:gradFill>
                <a:gsLst>
                  <a:gs pos="0">
                    <a:srgbClr val="FFF200"/>
                  </a:gs>
                  <a:gs pos="45000">
                    <a:srgbClr val="FF7A00"/>
                  </a:gs>
                  <a:gs pos="70000">
                    <a:srgbClr val="FF0300"/>
                  </a:gs>
                  <a:gs pos="100000">
                    <a:srgbClr val="4D0808"/>
                  </a:gs>
                </a:gsLst>
                <a:lin ang="5400000" scaled="0"/>
              </a:gradFill>
            </c:spPr>
          </c:marker>
          <c:dLbls>
            <c:dLblPos val="t"/>
            <c:showSerName val="1"/>
          </c:dLbls>
          <c:xVal>
            <c:numRef>
              <c:f>CSP!$H$82</c:f>
              <c:numCache>
                <c:formatCode>0%</c:formatCode>
                <c:ptCount val="1"/>
                <c:pt idx="0">
                  <c:v>0.11334289813486355</c:v>
                </c:pt>
              </c:numCache>
            </c:numRef>
          </c:xVal>
          <c:yVal>
            <c:numRef>
              <c:f>CSP!$I$82</c:f>
              <c:numCache>
                <c:formatCode>0%</c:formatCode>
                <c:ptCount val="1"/>
                <c:pt idx="0">
                  <c:v>0.1295206055508831</c:v>
                </c:pt>
              </c:numCache>
            </c:numRef>
          </c:yVal>
        </c:ser>
        <c:ser>
          <c:idx val="5"/>
          <c:order val="4"/>
          <c:tx>
            <c:strRef>
              <c:f>CSP!$G$81</c:f>
              <c:strCache>
                <c:ptCount val="1"/>
                <c:pt idx="0">
                  <c:v>Ouvriers</c:v>
                </c:pt>
              </c:strCache>
            </c:strRef>
          </c:tx>
          <c:spPr>
            <a:ln w="28575">
              <a:noFill/>
            </a:ln>
          </c:spPr>
          <c:marker>
            <c:symbol val="circle"/>
            <c:size val="14"/>
            <c:spPr>
              <a:solidFill>
                <a:srgbClr val="00B050"/>
              </a:solidFill>
            </c:spPr>
          </c:marker>
          <c:dLbls>
            <c:dLblPos val="l"/>
            <c:showSerName val="1"/>
          </c:dLbls>
          <c:xVal>
            <c:numRef>
              <c:f>CSP!$H$81</c:f>
              <c:numCache>
                <c:formatCode>0%</c:formatCode>
                <c:ptCount val="1"/>
                <c:pt idx="0">
                  <c:v>8.1206496519721574E-2</c:v>
                </c:pt>
              </c:numCache>
            </c:numRef>
          </c:xVal>
          <c:yVal>
            <c:numRef>
              <c:f>CSP!$I$81</c:f>
              <c:numCache>
                <c:formatCode>0%</c:formatCode>
                <c:ptCount val="1"/>
                <c:pt idx="0">
                  <c:v>0.12954545454545474</c:v>
                </c:pt>
              </c:numCache>
            </c:numRef>
          </c:yVal>
        </c:ser>
        <c:dLbls>
          <c:showVal val="1"/>
        </c:dLbls>
        <c:axId val="69965312"/>
        <c:axId val="69967232"/>
      </c:scatterChart>
      <c:valAx>
        <c:axId val="69965312"/>
        <c:scaling>
          <c:orientation val="minMax"/>
          <c:min val="0.05"/>
        </c:scaling>
        <c:axPos val="b"/>
        <c:title>
          <c:tx>
            <c:rich>
              <a:bodyPr/>
              <a:lstStyle/>
              <a:p>
                <a:pPr>
                  <a:defRPr/>
                </a:pPr>
                <a:r>
                  <a:rPr lang="en-US"/>
                  <a:t>Au moins un trouble psychique</a:t>
                </a:r>
              </a:p>
            </c:rich>
          </c:tx>
          <c:layout/>
        </c:title>
        <c:numFmt formatCode="0%" sourceLinked="1"/>
        <c:majorTickMark val="none"/>
        <c:tickLblPos val="nextTo"/>
        <c:crossAx val="69967232"/>
        <c:crosses val="autoZero"/>
        <c:crossBetween val="midCat"/>
      </c:valAx>
      <c:valAx>
        <c:axId val="69967232"/>
        <c:scaling>
          <c:orientation val="minMax"/>
          <c:max val="0.16"/>
          <c:min val="6.0000000000000032E-2"/>
        </c:scaling>
        <c:axPos val="l"/>
        <c:title>
          <c:tx>
            <c:rich>
              <a:bodyPr/>
              <a:lstStyle/>
              <a:p>
                <a:pPr>
                  <a:defRPr/>
                </a:pPr>
                <a:r>
                  <a:rPr lang="en-US"/>
                  <a:t>Absence de sérénité</a:t>
                </a:r>
              </a:p>
            </c:rich>
          </c:tx>
          <c:layout/>
        </c:title>
        <c:numFmt formatCode="0%" sourceLinked="1"/>
        <c:majorTickMark val="none"/>
        <c:tickLblPos val="nextTo"/>
        <c:crossAx val="69965312"/>
        <c:crosses val="autoZero"/>
        <c:crossBetween val="midCat"/>
        <c:majorUnit val="2.0000000000000011E-2"/>
      </c:valAx>
    </c:plotArea>
    <c:plotVisOnly val="1"/>
  </c:chart>
  <c:txPr>
    <a:bodyPr/>
    <a:lstStyle/>
    <a:p>
      <a:pPr>
        <a:defRPr sz="16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col"/>
        <c:grouping val="stacked"/>
        <c:ser>
          <c:idx val="0"/>
          <c:order val="0"/>
          <c:tx>
            <c:strRef>
              <c:f>Feuil4!$H$1</c:f>
              <c:strCache>
                <c:ptCount val="1"/>
                <c:pt idx="0">
                  <c:v>2011</c:v>
                </c:pt>
              </c:strCache>
            </c:strRef>
          </c:tx>
          <c:cat>
            <c:strRef>
              <c:f>Feuil4!$G$2:$G$24</c:f>
              <c:strCache>
                <c:ptCount val="23"/>
                <c:pt idx="0">
                  <c:v>AUVERGNE</c:v>
                </c:pt>
                <c:pt idx="1">
                  <c:v>NOUVELLE CALEDONIE</c:v>
                </c:pt>
                <c:pt idx="2">
                  <c:v>SNCF</c:v>
                </c:pt>
                <c:pt idx="3">
                  <c:v>ALSACE</c:v>
                </c:pt>
                <c:pt idx="4">
                  <c:v>POITOU-CHARENTES</c:v>
                </c:pt>
                <c:pt idx="5">
                  <c:v>LA REUNION</c:v>
                </c:pt>
                <c:pt idx="6">
                  <c:v>MIDI-PYRENEES</c:v>
                </c:pt>
                <c:pt idx="7">
                  <c:v>AQUITAINE</c:v>
                </c:pt>
                <c:pt idx="8">
                  <c:v>GUYANE MARTINIQUE GUADELOUPE</c:v>
                </c:pt>
                <c:pt idx="9">
                  <c:v>RHONE ALPES</c:v>
                </c:pt>
                <c:pt idx="10">
                  <c:v>FRANCHE COMTE</c:v>
                </c:pt>
                <c:pt idx="11">
                  <c:v>LANGUEDOC ROUSSILLON</c:v>
                </c:pt>
                <c:pt idx="12">
                  <c:v>HAUTE NORMANDIE</c:v>
                </c:pt>
                <c:pt idx="13">
                  <c:v>LIMOUSIN</c:v>
                </c:pt>
                <c:pt idx="14">
                  <c:v>ILE-DE-FRANCE</c:v>
                </c:pt>
                <c:pt idx="15">
                  <c:v>PICARDIE</c:v>
                </c:pt>
                <c:pt idx="16">
                  <c:v>CENTRE</c:v>
                </c:pt>
                <c:pt idx="17">
                  <c:v>BOURGOGNE</c:v>
                </c:pt>
                <c:pt idx="18">
                  <c:v>LORRAINE</c:v>
                </c:pt>
                <c:pt idx="19">
                  <c:v>IEG (Industries Electriques et Gazières)</c:v>
                </c:pt>
                <c:pt idx="20">
                  <c:v>PAYS DE LA LOIRE</c:v>
                </c:pt>
                <c:pt idx="21">
                  <c:v>NORD-PAS-DE-CALAIS</c:v>
                </c:pt>
                <c:pt idx="22">
                  <c:v>PROVENCE-ALPES-COTES D'AZUR</c:v>
                </c:pt>
              </c:strCache>
            </c:strRef>
          </c:cat>
          <c:val>
            <c:numRef>
              <c:f>Feuil4!$H$2:$H$24</c:f>
              <c:numCache>
                <c:formatCode>General</c:formatCode>
                <c:ptCount val="23"/>
                <c:pt idx="0">
                  <c:v>0</c:v>
                </c:pt>
                <c:pt idx="1">
                  <c:v>0</c:v>
                </c:pt>
                <c:pt idx="2">
                  <c:v>55</c:v>
                </c:pt>
                <c:pt idx="3">
                  <c:v>3</c:v>
                </c:pt>
                <c:pt idx="4">
                  <c:v>99</c:v>
                </c:pt>
                <c:pt idx="5">
                  <c:v>119</c:v>
                </c:pt>
                <c:pt idx="6">
                  <c:v>89</c:v>
                </c:pt>
                <c:pt idx="7">
                  <c:v>184</c:v>
                </c:pt>
                <c:pt idx="8">
                  <c:v>285</c:v>
                </c:pt>
                <c:pt idx="9">
                  <c:v>345</c:v>
                </c:pt>
                <c:pt idx="10">
                  <c:v>448</c:v>
                </c:pt>
                <c:pt idx="11">
                  <c:v>412</c:v>
                </c:pt>
                <c:pt idx="12">
                  <c:v>525</c:v>
                </c:pt>
                <c:pt idx="13">
                  <c:v>487</c:v>
                </c:pt>
                <c:pt idx="14">
                  <c:v>498</c:v>
                </c:pt>
                <c:pt idx="15">
                  <c:v>482</c:v>
                </c:pt>
                <c:pt idx="16">
                  <c:v>803</c:v>
                </c:pt>
                <c:pt idx="17">
                  <c:v>1039</c:v>
                </c:pt>
                <c:pt idx="18">
                  <c:v>1138</c:v>
                </c:pt>
                <c:pt idx="19">
                  <c:v>1169</c:v>
                </c:pt>
                <c:pt idx="20">
                  <c:v>1093</c:v>
                </c:pt>
                <c:pt idx="21">
                  <c:v>1311</c:v>
                </c:pt>
                <c:pt idx="22">
                  <c:v>2161</c:v>
                </c:pt>
              </c:numCache>
            </c:numRef>
          </c:val>
        </c:ser>
        <c:ser>
          <c:idx val="1"/>
          <c:order val="1"/>
          <c:tx>
            <c:strRef>
              <c:f>Feuil4!$I$1</c:f>
              <c:strCache>
                <c:ptCount val="1"/>
                <c:pt idx="0">
                  <c:v>2012</c:v>
                </c:pt>
              </c:strCache>
            </c:strRef>
          </c:tx>
          <c:spPr>
            <a:solidFill>
              <a:schemeClr val="accent6">
                <a:lumMod val="60000"/>
                <a:lumOff val="40000"/>
              </a:schemeClr>
            </a:solidFill>
          </c:spPr>
          <c:cat>
            <c:strRef>
              <c:f>Feuil4!$G$2:$G$24</c:f>
              <c:strCache>
                <c:ptCount val="23"/>
                <c:pt idx="0">
                  <c:v>AUVERGNE</c:v>
                </c:pt>
                <c:pt idx="1">
                  <c:v>NOUVELLE CALEDONIE</c:v>
                </c:pt>
                <c:pt idx="2">
                  <c:v>SNCF</c:v>
                </c:pt>
                <c:pt idx="3">
                  <c:v>ALSACE</c:v>
                </c:pt>
                <c:pt idx="4">
                  <c:v>POITOU-CHARENTES</c:v>
                </c:pt>
                <c:pt idx="5">
                  <c:v>LA REUNION</c:v>
                </c:pt>
                <c:pt idx="6">
                  <c:v>MIDI-PYRENEES</c:v>
                </c:pt>
                <c:pt idx="7">
                  <c:v>AQUITAINE</c:v>
                </c:pt>
                <c:pt idx="8">
                  <c:v>GUYANE MARTINIQUE GUADELOUPE</c:v>
                </c:pt>
                <c:pt idx="9">
                  <c:v>RHONE ALPES</c:v>
                </c:pt>
                <c:pt idx="10">
                  <c:v>FRANCHE COMTE</c:v>
                </c:pt>
                <c:pt idx="11">
                  <c:v>LANGUEDOC ROUSSILLON</c:v>
                </c:pt>
                <c:pt idx="12">
                  <c:v>HAUTE NORMANDIE</c:v>
                </c:pt>
                <c:pt idx="13">
                  <c:v>LIMOUSIN</c:v>
                </c:pt>
                <c:pt idx="14">
                  <c:v>ILE-DE-FRANCE</c:v>
                </c:pt>
                <c:pt idx="15">
                  <c:v>PICARDIE</c:v>
                </c:pt>
                <c:pt idx="16">
                  <c:v>CENTRE</c:v>
                </c:pt>
                <c:pt idx="17">
                  <c:v>BOURGOGNE</c:v>
                </c:pt>
                <c:pt idx="18">
                  <c:v>LORRAINE</c:v>
                </c:pt>
                <c:pt idx="19">
                  <c:v>IEG (Industries Electriques et Gazières)</c:v>
                </c:pt>
                <c:pt idx="20">
                  <c:v>PAYS DE LA LOIRE</c:v>
                </c:pt>
                <c:pt idx="21">
                  <c:v>NORD-PAS-DE-CALAIS</c:v>
                </c:pt>
                <c:pt idx="22">
                  <c:v>PROVENCE-ALPES-COTES D'AZUR</c:v>
                </c:pt>
              </c:strCache>
            </c:strRef>
          </c:cat>
          <c:val>
            <c:numRef>
              <c:f>Feuil4!$I$2:$I$24</c:f>
              <c:numCache>
                <c:formatCode>General</c:formatCode>
                <c:ptCount val="23"/>
                <c:pt idx="0">
                  <c:v>22</c:v>
                </c:pt>
                <c:pt idx="1">
                  <c:v>59</c:v>
                </c:pt>
                <c:pt idx="2">
                  <c:v>25</c:v>
                </c:pt>
                <c:pt idx="3">
                  <c:v>143</c:v>
                </c:pt>
                <c:pt idx="4">
                  <c:v>71</c:v>
                </c:pt>
                <c:pt idx="5">
                  <c:v>62</c:v>
                </c:pt>
                <c:pt idx="6">
                  <c:v>213</c:v>
                </c:pt>
                <c:pt idx="7">
                  <c:v>134</c:v>
                </c:pt>
                <c:pt idx="8">
                  <c:v>184</c:v>
                </c:pt>
                <c:pt idx="9">
                  <c:v>432</c:v>
                </c:pt>
                <c:pt idx="10">
                  <c:v>413</c:v>
                </c:pt>
                <c:pt idx="11">
                  <c:v>458</c:v>
                </c:pt>
                <c:pt idx="12">
                  <c:v>486</c:v>
                </c:pt>
                <c:pt idx="13">
                  <c:v>531</c:v>
                </c:pt>
                <c:pt idx="14">
                  <c:v>640</c:v>
                </c:pt>
                <c:pt idx="15">
                  <c:v>700</c:v>
                </c:pt>
                <c:pt idx="16">
                  <c:v>535</c:v>
                </c:pt>
                <c:pt idx="17">
                  <c:v>908</c:v>
                </c:pt>
                <c:pt idx="18">
                  <c:v>944</c:v>
                </c:pt>
                <c:pt idx="19">
                  <c:v>1038</c:v>
                </c:pt>
                <c:pt idx="20">
                  <c:v>1221</c:v>
                </c:pt>
                <c:pt idx="21">
                  <c:v>1052</c:v>
                </c:pt>
                <c:pt idx="22">
                  <c:v>2479</c:v>
                </c:pt>
              </c:numCache>
            </c:numRef>
          </c:val>
        </c:ser>
        <c:overlap val="100"/>
        <c:axId val="69372160"/>
        <c:axId val="69398528"/>
      </c:barChart>
      <c:catAx>
        <c:axId val="69372160"/>
        <c:scaling>
          <c:orientation val="minMax"/>
        </c:scaling>
        <c:axPos val="b"/>
        <c:tickLblPos val="nextTo"/>
        <c:txPr>
          <a:bodyPr/>
          <a:lstStyle/>
          <a:p>
            <a:pPr>
              <a:defRPr sz="1100"/>
            </a:pPr>
            <a:endParaRPr lang="fr-FR"/>
          </a:p>
        </c:txPr>
        <c:crossAx val="69398528"/>
        <c:crosses val="autoZero"/>
        <c:auto val="1"/>
        <c:lblAlgn val="ctr"/>
        <c:lblOffset val="100"/>
      </c:catAx>
      <c:valAx>
        <c:axId val="69398528"/>
        <c:scaling>
          <c:orientation val="minMax"/>
        </c:scaling>
        <c:axPos val="l"/>
        <c:majorGridlines/>
        <c:numFmt formatCode="General" sourceLinked="1"/>
        <c:tickLblPos val="nextTo"/>
        <c:txPr>
          <a:bodyPr/>
          <a:lstStyle/>
          <a:p>
            <a:pPr>
              <a:defRPr sz="1100"/>
            </a:pPr>
            <a:endParaRPr lang="fr-FR"/>
          </a:p>
        </c:txPr>
        <c:crossAx val="69372160"/>
        <c:crosses val="autoZero"/>
        <c:crossBetween val="between"/>
      </c:valAx>
    </c:plotArea>
    <c:legend>
      <c:legendPos val="r"/>
      <c:layout/>
      <c:txPr>
        <a:bodyPr/>
        <a:lstStyle/>
        <a:p>
          <a:pPr>
            <a:defRPr sz="1100"/>
          </a:pPr>
          <a:endParaRPr lang="fr-FR"/>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1.5068493150684932E-2"/>
          <c:y val="2.6378896882494042E-2"/>
          <c:w val="0.98630136986301142"/>
          <c:h val="0.84652278177458029"/>
        </c:manualLayout>
      </c:layout>
      <c:lineChart>
        <c:grouping val="standard"/>
        <c:ser>
          <c:idx val="1"/>
          <c:order val="0"/>
          <c:tx>
            <c:strRef>
              <c:f>Sheet1!$A$2</c:f>
              <c:strCache>
                <c:ptCount val="1"/>
                <c:pt idx="0">
                  <c:v>Fiches "10 paires"</c:v>
                </c:pt>
              </c:strCache>
            </c:strRef>
          </c:tx>
          <c:spPr>
            <a:ln w="44494">
              <a:solidFill>
                <a:srgbClr val="FF6600"/>
              </a:solidFill>
              <a:prstDash val="solid"/>
            </a:ln>
          </c:spPr>
          <c:marker>
            <c:symbol val="square"/>
            <c:size val="10"/>
            <c:spPr>
              <a:solidFill>
                <a:srgbClr val="FF6600"/>
              </a:solidFill>
              <a:ln>
                <a:solidFill>
                  <a:srgbClr val="FFFF00"/>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Sheet1!$B$2:$G$2</c:f>
              <c:numCache>
                <c:formatCode>#,##0</c:formatCode>
                <c:ptCount val="6"/>
                <c:pt idx="0">
                  <c:v>2371</c:v>
                </c:pt>
                <c:pt idx="1">
                  <c:v>4609</c:v>
                </c:pt>
                <c:pt idx="2">
                  <c:v>6716</c:v>
                </c:pt>
                <c:pt idx="3">
                  <c:v>8882</c:v>
                </c:pt>
                <c:pt idx="4">
                  <c:v>11380</c:v>
                </c:pt>
                <c:pt idx="5">
                  <c:v>13276</c:v>
                </c:pt>
              </c:numCache>
            </c:numRef>
          </c:val>
        </c:ser>
        <c:ser>
          <c:idx val="0"/>
          <c:order val="1"/>
          <c:tx>
            <c:strRef>
              <c:f>Sheet1!$A$3</c:f>
              <c:strCache>
                <c:ptCount val="1"/>
                <c:pt idx="0">
                  <c:v>Fiches non "10 paires"</c:v>
                </c:pt>
              </c:strCache>
            </c:strRef>
          </c:tx>
          <c:spPr>
            <a:ln w="44494">
              <a:solidFill>
                <a:srgbClr val="FF0000"/>
              </a:solidFill>
              <a:prstDash val="solid"/>
            </a:ln>
          </c:spPr>
          <c:marker>
            <c:symbol val="diamond"/>
            <c:size val="10"/>
            <c:spPr>
              <a:solidFill>
                <a:srgbClr val="FF0000"/>
              </a:solidFill>
              <a:ln>
                <a:solidFill>
                  <a:srgbClr val="00FFFF"/>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Sheet1!$B$3:$G$3</c:f>
              <c:numCache>
                <c:formatCode>#,##0</c:formatCode>
                <c:ptCount val="6"/>
                <c:pt idx="0">
                  <c:v>1961</c:v>
                </c:pt>
                <c:pt idx="1">
                  <c:v>4887</c:v>
                </c:pt>
                <c:pt idx="2">
                  <c:v>10654</c:v>
                </c:pt>
                <c:pt idx="3">
                  <c:v>15336</c:v>
                </c:pt>
                <c:pt idx="4">
                  <c:v>20357</c:v>
                </c:pt>
                <c:pt idx="5">
                  <c:v>23723</c:v>
                </c:pt>
              </c:numCache>
            </c:numRef>
          </c:val>
        </c:ser>
        <c:ser>
          <c:idx val="2"/>
          <c:order val="2"/>
          <c:tx>
            <c:strRef>
              <c:f>Sheet1!$A$4</c:f>
              <c:strCache>
                <c:ptCount val="1"/>
                <c:pt idx="0">
                  <c:v>Toutes les fiches</c:v>
                </c:pt>
              </c:strCache>
            </c:strRef>
          </c:tx>
          <c:spPr>
            <a:ln w="44494">
              <a:solidFill>
                <a:srgbClr val="008000"/>
              </a:solidFill>
              <a:prstDash val="solid"/>
            </a:ln>
          </c:spPr>
          <c:marker>
            <c:symbol val="triangle"/>
            <c:size val="10"/>
            <c:spPr>
              <a:solidFill>
                <a:srgbClr val="008000"/>
              </a:solidFill>
              <a:ln>
                <a:solidFill>
                  <a:srgbClr val="00FF00"/>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Sheet1!$B$4:$G$4</c:f>
              <c:numCache>
                <c:formatCode>#,##0</c:formatCode>
                <c:ptCount val="6"/>
                <c:pt idx="0">
                  <c:v>4332</c:v>
                </c:pt>
                <c:pt idx="1">
                  <c:v>9496</c:v>
                </c:pt>
                <c:pt idx="2">
                  <c:v>17370</c:v>
                </c:pt>
                <c:pt idx="3">
                  <c:v>24218</c:v>
                </c:pt>
                <c:pt idx="4">
                  <c:v>31737</c:v>
                </c:pt>
                <c:pt idx="5">
                  <c:v>36999</c:v>
                </c:pt>
              </c:numCache>
            </c:numRef>
          </c:val>
        </c:ser>
        <c:marker val="1"/>
        <c:axId val="106833408"/>
        <c:axId val="106835328"/>
      </c:lineChart>
      <c:catAx>
        <c:axId val="106833408"/>
        <c:scaling>
          <c:orientation val="minMax"/>
        </c:scaling>
        <c:axPos val="b"/>
        <c:numFmt formatCode="General" sourceLinked="1"/>
        <c:tickLblPos val="nextTo"/>
        <c:spPr>
          <a:ln w="3708">
            <a:solidFill>
              <a:schemeClr val="tx1"/>
            </a:solidFill>
            <a:prstDash val="solid"/>
          </a:ln>
        </c:spPr>
        <c:txPr>
          <a:bodyPr rot="0" vert="horz"/>
          <a:lstStyle/>
          <a:p>
            <a:pPr>
              <a:defRPr sz="1635" b="1" i="0" u="none" strike="noStrike" baseline="0">
                <a:solidFill>
                  <a:schemeClr val="tx1"/>
                </a:solidFill>
                <a:latin typeface="Arial"/>
                <a:ea typeface="Arial"/>
                <a:cs typeface="Arial"/>
              </a:defRPr>
            </a:pPr>
            <a:endParaRPr lang="fr-FR"/>
          </a:p>
        </c:txPr>
        <c:crossAx val="106835328"/>
        <c:crosses val="autoZero"/>
        <c:lblAlgn val="ctr"/>
        <c:lblOffset val="100"/>
        <c:tickLblSkip val="1"/>
        <c:tickMarkSkip val="1"/>
      </c:catAx>
      <c:valAx>
        <c:axId val="106835328"/>
        <c:scaling>
          <c:orientation val="minMax"/>
        </c:scaling>
        <c:delete val="1"/>
        <c:axPos val="l"/>
        <c:numFmt formatCode="#,##0" sourceLinked="1"/>
        <c:tickLblPos val="none"/>
        <c:crossAx val="106833408"/>
        <c:crosses val="autoZero"/>
        <c:crossBetween val="between"/>
      </c:valAx>
      <c:spPr>
        <a:gradFill rotWithShape="0">
          <a:gsLst>
            <a:gs pos="0">
              <a:srgbClr val="C0C0C0">
                <a:gamma/>
                <a:tint val="30196"/>
                <a:invGamma/>
              </a:srgbClr>
            </a:gs>
            <a:gs pos="100000">
              <a:srgbClr val="C0C0C0"/>
            </a:gs>
          </a:gsLst>
          <a:lin ang="5400000" scaled="1"/>
        </a:gradFill>
        <a:ln w="14831">
          <a:solidFill>
            <a:srgbClr val="C0C0C0"/>
          </a:solidFill>
          <a:prstDash val="solid"/>
        </a:ln>
      </c:spPr>
    </c:plotArea>
    <c:legend>
      <c:legendPos val="r"/>
      <c:layout>
        <c:manualLayout>
          <c:xMode val="edge"/>
          <c:yMode val="edge"/>
          <c:x val="0"/>
          <c:y val="0.12841530054644845"/>
          <c:w val="0.32218177631387118"/>
          <c:h val="0.21594531216384907"/>
        </c:manualLayout>
      </c:layout>
      <c:spPr>
        <a:solidFill>
          <a:schemeClr val="bg1"/>
        </a:solidFill>
        <a:ln w="3708">
          <a:solidFill>
            <a:schemeClr val="tx1"/>
          </a:solidFill>
          <a:prstDash val="solid"/>
        </a:ln>
      </c:spPr>
      <c:txPr>
        <a:bodyPr/>
        <a:lstStyle/>
        <a:p>
          <a:pPr>
            <a:defRPr sz="1501" b="1"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68" b="0" i="0" u="none" strike="noStrike" baseline="0">
          <a:solidFill>
            <a:schemeClr val="tx1"/>
          </a:solidFill>
          <a:latin typeface="Arial"/>
          <a:ea typeface="Arial"/>
          <a:cs typeface="Arial"/>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3.4011706430196803E-3"/>
          <c:y val="3.3644695130707308E-2"/>
          <c:w val="0.9863013698630112"/>
          <c:h val="0.84652278177458029"/>
        </c:manualLayout>
      </c:layout>
      <c:lineChart>
        <c:grouping val="standard"/>
        <c:ser>
          <c:idx val="1"/>
          <c:order val="0"/>
          <c:tx>
            <c:strRef>
              <c:f>Sheet1!$A$2</c:f>
              <c:strCache>
                <c:ptCount val="1"/>
                <c:pt idx="0">
                  <c:v>04</c:v>
                </c:pt>
              </c:strCache>
            </c:strRef>
          </c:tx>
          <c:spPr>
            <a:ln w="44494">
              <a:solidFill>
                <a:srgbClr val="FF6600"/>
              </a:solidFill>
              <a:prstDash val="solid"/>
            </a:ln>
          </c:spPr>
          <c:marker>
            <c:symbol val="square"/>
            <c:size val="10"/>
            <c:spPr>
              <a:solidFill>
                <a:srgbClr val="FF6600"/>
              </a:solidFill>
              <a:ln>
                <a:solidFill>
                  <a:srgbClr val="FFFF00"/>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Sheet1!$B$2:$G$2</c:f>
              <c:numCache>
                <c:formatCode>#,##0</c:formatCode>
                <c:ptCount val="6"/>
                <c:pt idx="0" formatCode="###0">
                  <c:v>0</c:v>
                </c:pt>
                <c:pt idx="1">
                  <c:v>1</c:v>
                </c:pt>
                <c:pt idx="2">
                  <c:v>1</c:v>
                </c:pt>
                <c:pt idx="3">
                  <c:v>1</c:v>
                </c:pt>
                <c:pt idx="4">
                  <c:v>1</c:v>
                </c:pt>
                <c:pt idx="5">
                  <c:v>5</c:v>
                </c:pt>
              </c:numCache>
            </c:numRef>
          </c:val>
        </c:ser>
        <c:ser>
          <c:idx val="0"/>
          <c:order val="1"/>
          <c:tx>
            <c:strRef>
              <c:f>Sheet1!$A$3</c:f>
              <c:strCache>
                <c:ptCount val="1"/>
                <c:pt idx="0">
                  <c:v>05</c:v>
                </c:pt>
              </c:strCache>
            </c:strRef>
          </c:tx>
          <c:spPr>
            <a:ln w="44494">
              <a:solidFill>
                <a:srgbClr val="FF9900"/>
              </a:solidFill>
              <a:prstDash val="solid"/>
            </a:ln>
          </c:spPr>
          <c:marker>
            <c:symbol val="diamond"/>
            <c:size val="10"/>
            <c:spPr>
              <a:solidFill>
                <a:srgbClr val="FF0000"/>
              </a:solidFill>
              <a:ln>
                <a:solidFill>
                  <a:srgbClr val="FF9900"/>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Sheet1!$B$3:$G$3</c:f>
              <c:numCache>
                <c:formatCode>#,##0</c:formatCode>
                <c:ptCount val="6"/>
                <c:pt idx="0" formatCode="###0">
                  <c:v>248</c:v>
                </c:pt>
                <c:pt idx="1">
                  <c:v>536</c:v>
                </c:pt>
                <c:pt idx="2">
                  <c:v>938</c:v>
                </c:pt>
                <c:pt idx="3">
                  <c:v>1351</c:v>
                </c:pt>
                <c:pt idx="4">
                  <c:v>1744</c:v>
                </c:pt>
                <c:pt idx="5">
                  <c:v>2033</c:v>
                </c:pt>
              </c:numCache>
            </c:numRef>
          </c:val>
        </c:ser>
        <c:ser>
          <c:idx val="2"/>
          <c:order val="2"/>
          <c:tx>
            <c:strRef>
              <c:f>Sheet1!$A$4</c:f>
              <c:strCache>
                <c:ptCount val="1"/>
                <c:pt idx="0">
                  <c:v>06</c:v>
                </c:pt>
              </c:strCache>
            </c:strRef>
          </c:tx>
          <c:spPr>
            <a:ln w="44494">
              <a:solidFill>
                <a:srgbClr val="008000"/>
              </a:solidFill>
              <a:prstDash val="solid"/>
            </a:ln>
          </c:spPr>
          <c:marker>
            <c:symbol val="triangle"/>
            <c:size val="10"/>
            <c:spPr>
              <a:solidFill>
                <a:srgbClr val="008000"/>
              </a:solidFill>
              <a:ln>
                <a:solidFill>
                  <a:srgbClr val="00FF00"/>
                </a:solidFill>
                <a:prstDash val="solid"/>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Sheet1!$B$4:$G$4</c:f>
              <c:numCache>
                <c:formatCode>#,##0</c:formatCode>
                <c:ptCount val="6"/>
                <c:pt idx="0" formatCode="###0">
                  <c:v>1219</c:v>
                </c:pt>
                <c:pt idx="1">
                  <c:v>2135</c:v>
                </c:pt>
                <c:pt idx="2">
                  <c:v>2874</c:v>
                </c:pt>
                <c:pt idx="3">
                  <c:v>3438</c:v>
                </c:pt>
                <c:pt idx="4">
                  <c:v>3942</c:v>
                </c:pt>
                <c:pt idx="5">
                  <c:v>4375</c:v>
                </c:pt>
              </c:numCache>
            </c:numRef>
          </c:val>
        </c:ser>
        <c:ser>
          <c:idx val="3"/>
          <c:order val="3"/>
          <c:tx>
            <c:strRef>
              <c:f>Sheet1!$A$5</c:f>
              <c:strCache>
                <c:ptCount val="1"/>
                <c:pt idx="0">
                  <c:v>13</c:v>
                </c:pt>
              </c:strCache>
            </c:strRef>
          </c:tx>
          <c:spPr>
            <a:ln w="44450"/>
          </c:spP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Sheet1!$B$5:$G$5</c:f>
              <c:numCache>
                <c:formatCode>#,##0</c:formatCode>
                <c:ptCount val="6"/>
                <c:pt idx="0" formatCode="###0">
                  <c:v>816</c:v>
                </c:pt>
                <c:pt idx="1">
                  <c:v>1749</c:v>
                </c:pt>
                <c:pt idx="2">
                  <c:v>2543</c:v>
                </c:pt>
                <c:pt idx="3">
                  <c:v>3408</c:v>
                </c:pt>
                <c:pt idx="4">
                  <c:v>4235</c:v>
                </c:pt>
                <c:pt idx="5">
                  <c:v>4809</c:v>
                </c:pt>
              </c:numCache>
            </c:numRef>
          </c:val>
        </c:ser>
        <c:ser>
          <c:idx val="4"/>
          <c:order val="4"/>
          <c:tx>
            <c:strRef>
              <c:f>Sheet1!$A$6</c:f>
              <c:strCache>
                <c:ptCount val="1"/>
                <c:pt idx="0">
                  <c:v>83</c:v>
                </c:pt>
              </c:strCache>
            </c:strRef>
          </c:tx>
          <c:spPr>
            <a:ln w="44450">
              <a:solidFill>
                <a:srgbClr val="0000FF"/>
              </a:solidFill>
            </a:ln>
          </c:spPr>
          <c:marker>
            <c:spPr>
              <a:ln>
                <a:solidFill>
                  <a:srgbClr val="0000FF"/>
                </a:solidFill>
              </a:ln>
            </c:spPr>
          </c:marke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Sheet1!$B$6:$G$6</c:f>
              <c:numCache>
                <c:formatCode>#,##0</c:formatCode>
                <c:ptCount val="6"/>
                <c:pt idx="0" formatCode="###0">
                  <c:v>6</c:v>
                </c:pt>
                <c:pt idx="1">
                  <c:v>24</c:v>
                </c:pt>
                <c:pt idx="2">
                  <c:v>43</c:v>
                </c:pt>
                <c:pt idx="3">
                  <c:v>244</c:v>
                </c:pt>
                <c:pt idx="4">
                  <c:v>873</c:v>
                </c:pt>
                <c:pt idx="5">
                  <c:v>1272</c:v>
                </c:pt>
              </c:numCache>
            </c:numRef>
          </c:val>
        </c:ser>
        <c:ser>
          <c:idx val="5"/>
          <c:order val="5"/>
          <c:tx>
            <c:strRef>
              <c:f>Sheet1!$A$7</c:f>
              <c:strCache>
                <c:ptCount val="1"/>
                <c:pt idx="0">
                  <c:v>84</c:v>
                </c:pt>
              </c:strCache>
            </c:strRef>
          </c:tx>
          <c:spPr>
            <a:ln w="44450">
              <a:solidFill>
                <a:srgbClr val="CC00FF"/>
              </a:solidFill>
            </a:ln>
          </c:spPr>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Sheet1!$B$7:$G$7</c:f>
              <c:numCache>
                <c:formatCode>#,##0</c:formatCode>
                <c:ptCount val="6"/>
                <c:pt idx="0" formatCode="###0">
                  <c:v>84</c:v>
                </c:pt>
                <c:pt idx="1">
                  <c:v>164</c:v>
                </c:pt>
                <c:pt idx="2">
                  <c:v>317</c:v>
                </c:pt>
                <c:pt idx="3">
                  <c:v>439</c:v>
                </c:pt>
                <c:pt idx="4">
                  <c:v>550</c:v>
                </c:pt>
                <c:pt idx="5">
                  <c:v>739</c:v>
                </c:pt>
              </c:numCache>
            </c:numRef>
          </c:val>
        </c:ser>
        <c:ser>
          <c:idx val="6"/>
          <c:order val="6"/>
          <c:tx>
            <c:strRef>
              <c:f>Sheet1!$A$8</c:f>
              <c:strCache>
                <c:ptCount val="1"/>
                <c:pt idx="0">
                  <c:v>Corse</c:v>
                </c:pt>
              </c:strCache>
            </c:strRef>
          </c:tx>
          <c:spPr>
            <a:ln w="41275">
              <a:solidFill>
                <a:srgbClr val="FF0000"/>
              </a:solidFill>
            </a:ln>
          </c:spPr>
          <c:dPt>
            <c:idx val="5"/>
            <c:marker>
              <c:spPr>
                <a:ln>
                  <a:solidFill>
                    <a:srgbClr val="FF0000"/>
                  </a:solidFill>
                </a:ln>
              </c:spPr>
            </c:marker>
          </c:dPt>
          <c:cat>
            <c:strRef>
              <c:f>Sheet1!$B$1:$G$1</c:f>
              <c:strCache>
                <c:ptCount val="6"/>
                <c:pt idx="0">
                  <c:v>Année 2008</c:v>
                </c:pt>
                <c:pt idx="1">
                  <c:v>Année 2009</c:v>
                </c:pt>
                <c:pt idx="2">
                  <c:v>Année 2010</c:v>
                </c:pt>
                <c:pt idx="3">
                  <c:v>Année 2011</c:v>
                </c:pt>
                <c:pt idx="4">
                  <c:v>Année 2012</c:v>
                </c:pt>
                <c:pt idx="5">
                  <c:v>Année 2013 provisoire</c:v>
                </c:pt>
              </c:strCache>
            </c:strRef>
          </c:cat>
          <c:val>
            <c:numRef>
              <c:f>Sheet1!$B$8:$G$8</c:f>
              <c:numCache>
                <c:formatCode>#,##0</c:formatCode>
                <c:ptCount val="6"/>
                <c:pt idx="0" formatCode="###0">
                  <c:v>0</c:v>
                </c:pt>
                <c:pt idx="1">
                  <c:v>1</c:v>
                </c:pt>
                <c:pt idx="2">
                  <c:v>1</c:v>
                </c:pt>
                <c:pt idx="3">
                  <c:v>1</c:v>
                </c:pt>
                <c:pt idx="4">
                  <c:v>35</c:v>
                </c:pt>
                <c:pt idx="5">
                  <c:v>43</c:v>
                </c:pt>
              </c:numCache>
            </c:numRef>
          </c:val>
        </c:ser>
        <c:marker val="1"/>
        <c:axId val="107188608"/>
        <c:axId val="107190144"/>
      </c:lineChart>
      <c:catAx>
        <c:axId val="107188608"/>
        <c:scaling>
          <c:orientation val="minMax"/>
        </c:scaling>
        <c:axPos val="b"/>
        <c:numFmt formatCode="General" sourceLinked="1"/>
        <c:tickLblPos val="nextTo"/>
        <c:spPr>
          <a:ln w="3708">
            <a:solidFill>
              <a:schemeClr val="tx1"/>
            </a:solidFill>
            <a:prstDash val="solid"/>
          </a:ln>
        </c:spPr>
        <c:txPr>
          <a:bodyPr rot="0" vert="horz"/>
          <a:lstStyle/>
          <a:p>
            <a:pPr>
              <a:defRPr sz="1635" b="1" i="0" u="none" strike="noStrike" baseline="0">
                <a:solidFill>
                  <a:schemeClr val="tx1"/>
                </a:solidFill>
                <a:latin typeface="Arial"/>
                <a:ea typeface="Arial"/>
                <a:cs typeface="Arial"/>
              </a:defRPr>
            </a:pPr>
            <a:endParaRPr lang="fr-FR"/>
          </a:p>
        </c:txPr>
        <c:crossAx val="107190144"/>
        <c:crosses val="autoZero"/>
        <c:lblAlgn val="ctr"/>
        <c:lblOffset val="100"/>
        <c:tickLblSkip val="1"/>
        <c:tickMarkSkip val="1"/>
      </c:catAx>
      <c:valAx>
        <c:axId val="107190144"/>
        <c:scaling>
          <c:orientation val="minMax"/>
        </c:scaling>
        <c:delete val="1"/>
        <c:axPos val="l"/>
        <c:numFmt formatCode="###0" sourceLinked="1"/>
        <c:tickLblPos val="none"/>
        <c:crossAx val="107188608"/>
        <c:crosses val="autoZero"/>
        <c:crossBetween val="between"/>
        <c:majorUnit val="200"/>
      </c:valAx>
      <c:spPr>
        <a:gradFill rotWithShape="0">
          <a:gsLst>
            <a:gs pos="0">
              <a:srgbClr val="FFEFD1"/>
            </a:gs>
            <a:gs pos="64999">
              <a:srgbClr val="F0EBD5"/>
            </a:gs>
            <a:gs pos="100000">
              <a:srgbClr val="D1C39F"/>
            </a:gs>
          </a:gsLst>
          <a:lin ang="5400000" scaled="0"/>
        </a:gradFill>
        <a:ln w="14831">
          <a:solidFill>
            <a:srgbClr val="C0C0C0"/>
          </a:solidFill>
          <a:prstDash val="solid"/>
        </a:ln>
      </c:spPr>
    </c:plotArea>
    <c:legend>
      <c:legendPos val="r"/>
      <c:layout>
        <c:manualLayout>
          <c:xMode val="edge"/>
          <c:yMode val="edge"/>
          <c:x val="2.9421290172223567E-3"/>
          <c:y val="4.3715846994535519E-2"/>
          <c:w val="0.10672573009974062"/>
          <c:h val="0.38318898022956743"/>
        </c:manualLayout>
      </c:layout>
      <c:spPr>
        <a:solidFill>
          <a:schemeClr val="bg1"/>
        </a:solidFill>
        <a:ln w="3708">
          <a:solidFill>
            <a:schemeClr val="tx1"/>
          </a:solidFill>
          <a:prstDash val="solid"/>
        </a:ln>
      </c:spPr>
      <c:txPr>
        <a:bodyPr/>
        <a:lstStyle/>
        <a:p>
          <a:pPr>
            <a:defRPr sz="1501" b="1"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68" b="0" i="0" u="none" strike="noStrike" baseline="0">
          <a:solidFill>
            <a:schemeClr val="tx1"/>
          </a:solidFill>
          <a:latin typeface="Arial"/>
          <a:ea typeface="Arial"/>
          <a:cs typeface="Arial"/>
        </a:defRPr>
      </a:pPr>
      <a:endParaRPr lang="fr-F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4.5904162579732876E-4"/>
          <c:y val="7.2395670341334928E-2"/>
          <c:w val="0.98630136986301098"/>
          <c:h val="0.84652278177458029"/>
        </c:manualLayout>
      </c:layout>
      <c:lineChart>
        <c:grouping val="standard"/>
        <c:ser>
          <c:idx val="1"/>
          <c:order val="0"/>
          <c:tx>
            <c:strRef>
              <c:f>Sheet1!$A$2</c:f>
              <c:strCache>
                <c:ptCount val="1"/>
                <c:pt idx="0">
                  <c:v>04</c:v>
                </c:pt>
              </c:strCache>
            </c:strRef>
          </c:tx>
          <c:spPr>
            <a:ln w="44494">
              <a:solidFill>
                <a:srgbClr val="FF6600"/>
              </a:solidFill>
              <a:prstDash val="solid"/>
            </a:ln>
          </c:spPr>
          <c:marker>
            <c:symbol val="square"/>
            <c:size val="10"/>
            <c:spPr>
              <a:solidFill>
                <a:srgbClr val="FF6600"/>
              </a:solidFill>
              <a:ln>
                <a:solidFill>
                  <a:srgbClr val="FFFF00"/>
                </a:solidFill>
                <a:prstDash val="solid"/>
              </a:ln>
            </c:spPr>
          </c:marker>
          <c:cat>
            <c:strRef>
              <c:f>Sheet1!$B$1:$D$1</c:f>
              <c:strCache>
                <c:ptCount val="3"/>
                <c:pt idx="0">
                  <c:v>Année 2010</c:v>
                </c:pt>
                <c:pt idx="1">
                  <c:v>Année 2011</c:v>
                </c:pt>
                <c:pt idx="2">
                  <c:v>Année 2012</c:v>
                </c:pt>
              </c:strCache>
            </c:strRef>
          </c:cat>
          <c:val>
            <c:numRef>
              <c:f>Sheet1!$B$2:$D$2</c:f>
              <c:numCache>
                <c:formatCode>#,##0</c:formatCode>
                <c:ptCount val="3"/>
                <c:pt idx="0">
                  <c:v>0</c:v>
                </c:pt>
                <c:pt idx="1">
                  <c:v>0</c:v>
                </c:pt>
                <c:pt idx="2">
                  <c:v>0</c:v>
                </c:pt>
              </c:numCache>
            </c:numRef>
          </c:val>
        </c:ser>
        <c:ser>
          <c:idx val="0"/>
          <c:order val="1"/>
          <c:tx>
            <c:strRef>
              <c:f>Sheet1!$A$3</c:f>
              <c:strCache>
                <c:ptCount val="1"/>
                <c:pt idx="0">
                  <c:v>05</c:v>
                </c:pt>
              </c:strCache>
            </c:strRef>
          </c:tx>
          <c:spPr>
            <a:ln w="44494">
              <a:solidFill>
                <a:srgbClr val="FF9900"/>
              </a:solidFill>
              <a:prstDash val="solid"/>
            </a:ln>
          </c:spPr>
          <c:marker>
            <c:symbol val="diamond"/>
            <c:size val="10"/>
            <c:spPr>
              <a:solidFill>
                <a:srgbClr val="FF0000"/>
              </a:solidFill>
              <a:ln>
                <a:solidFill>
                  <a:srgbClr val="FF9900"/>
                </a:solidFill>
                <a:prstDash val="solid"/>
              </a:ln>
            </c:spPr>
          </c:marker>
          <c:dLbls>
            <c:txPr>
              <a:bodyPr/>
              <a:lstStyle/>
              <a:p>
                <a:pPr>
                  <a:defRPr sz="2000"/>
                </a:pPr>
                <a:endParaRPr lang="fr-FR"/>
              </a:p>
            </c:txPr>
            <c:dLblPos val="b"/>
            <c:showVal val="1"/>
          </c:dLbls>
          <c:cat>
            <c:strRef>
              <c:f>Sheet1!$B$1:$D$1</c:f>
              <c:strCache>
                <c:ptCount val="3"/>
                <c:pt idx="0">
                  <c:v>Année 2010</c:v>
                </c:pt>
                <c:pt idx="1">
                  <c:v>Année 2011</c:v>
                </c:pt>
                <c:pt idx="2">
                  <c:v>Année 2012</c:v>
                </c:pt>
              </c:strCache>
            </c:strRef>
          </c:cat>
          <c:val>
            <c:numRef>
              <c:f>Sheet1!$B$3:$D$3</c:f>
              <c:numCache>
                <c:formatCode>#,##0</c:formatCode>
                <c:ptCount val="3"/>
                <c:pt idx="0">
                  <c:v>40.200000000000003</c:v>
                </c:pt>
                <c:pt idx="1">
                  <c:v>41.3</c:v>
                </c:pt>
                <c:pt idx="2">
                  <c:v>39.300000000000004</c:v>
                </c:pt>
              </c:numCache>
            </c:numRef>
          </c:val>
        </c:ser>
        <c:ser>
          <c:idx val="2"/>
          <c:order val="2"/>
          <c:tx>
            <c:strRef>
              <c:f>Sheet1!$A$4</c:f>
              <c:strCache>
                <c:ptCount val="1"/>
                <c:pt idx="0">
                  <c:v>06</c:v>
                </c:pt>
              </c:strCache>
            </c:strRef>
          </c:tx>
          <c:spPr>
            <a:ln w="44494">
              <a:solidFill>
                <a:srgbClr val="008000"/>
              </a:solidFill>
              <a:prstDash val="solid"/>
            </a:ln>
          </c:spPr>
          <c:marker>
            <c:symbol val="triangle"/>
            <c:size val="10"/>
            <c:spPr>
              <a:solidFill>
                <a:srgbClr val="008000"/>
              </a:solidFill>
              <a:ln>
                <a:solidFill>
                  <a:srgbClr val="00FF00"/>
                </a:solidFill>
                <a:prstDash val="solid"/>
              </a:ln>
            </c:spPr>
          </c:marker>
          <c:cat>
            <c:strRef>
              <c:f>Sheet1!$B$1:$D$1</c:f>
              <c:strCache>
                <c:ptCount val="3"/>
                <c:pt idx="0">
                  <c:v>Année 2010</c:v>
                </c:pt>
                <c:pt idx="1">
                  <c:v>Année 2011</c:v>
                </c:pt>
                <c:pt idx="2">
                  <c:v>Année 2012</c:v>
                </c:pt>
              </c:strCache>
            </c:strRef>
          </c:cat>
          <c:val>
            <c:numRef>
              <c:f>Sheet1!$B$4:$D$4</c:f>
              <c:numCache>
                <c:formatCode>#,##0</c:formatCode>
                <c:ptCount val="3"/>
                <c:pt idx="0">
                  <c:v>27.370370370370349</c:v>
                </c:pt>
                <c:pt idx="1">
                  <c:v>22.56</c:v>
                </c:pt>
                <c:pt idx="2">
                  <c:v>21.91304347826085</c:v>
                </c:pt>
              </c:numCache>
            </c:numRef>
          </c:val>
        </c:ser>
        <c:ser>
          <c:idx val="3"/>
          <c:order val="3"/>
          <c:tx>
            <c:strRef>
              <c:f>Sheet1!$A$5</c:f>
              <c:strCache>
                <c:ptCount val="1"/>
                <c:pt idx="0">
                  <c:v>13</c:v>
                </c:pt>
              </c:strCache>
            </c:strRef>
          </c:tx>
          <c:spPr>
            <a:ln w="44450"/>
          </c:spPr>
          <c:cat>
            <c:strRef>
              <c:f>Sheet1!$B$1:$D$1</c:f>
              <c:strCache>
                <c:ptCount val="3"/>
                <c:pt idx="0">
                  <c:v>Année 2010</c:v>
                </c:pt>
                <c:pt idx="1">
                  <c:v>Année 2011</c:v>
                </c:pt>
                <c:pt idx="2">
                  <c:v>Année 2012</c:v>
                </c:pt>
              </c:strCache>
            </c:strRef>
          </c:cat>
          <c:val>
            <c:numRef>
              <c:f>Sheet1!$B$5:$D$5</c:f>
              <c:numCache>
                <c:formatCode>#,##0</c:formatCode>
                <c:ptCount val="3"/>
                <c:pt idx="0">
                  <c:v>18.045454545454547</c:v>
                </c:pt>
                <c:pt idx="1">
                  <c:v>20.595238095238088</c:v>
                </c:pt>
                <c:pt idx="2">
                  <c:v>18.377777777777776</c:v>
                </c:pt>
              </c:numCache>
            </c:numRef>
          </c:val>
        </c:ser>
        <c:ser>
          <c:idx val="4"/>
          <c:order val="4"/>
          <c:tx>
            <c:strRef>
              <c:f>Sheet1!$A$6</c:f>
              <c:strCache>
                <c:ptCount val="1"/>
                <c:pt idx="0">
                  <c:v>83</c:v>
                </c:pt>
              </c:strCache>
            </c:strRef>
          </c:tx>
          <c:spPr>
            <a:ln w="44450">
              <a:solidFill>
                <a:srgbClr val="0000FF"/>
              </a:solidFill>
            </a:ln>
          </c:spPr>
          <c:marker>
            <c:spPr>
              <a:ln>
                <a:solidFill>
                  <a:srgbClr val="0000FF"/>
                </a:solidFill>
              </a:ln>
            </c:spPr>
          </c:marker>
          <c:cat>
            <c:strRef>
              <c:f>Sheet1!$B$1:$D$1</c:f>
              <c:strCache>
                <c:ptCount val="3"/>
                <c:pt idx="0">
                  <c:v>Année 2010</c:v>
                </c:pt>
                <c:pt idx="1">
                  <c:v>Année 2011</c:v>
                </c:pt>
                <c:pt idx="2">
                  <c:v>Année 2012</c:v>
                </c:pt>
              </c:strCache>
            </c:strRef>
          </c:cat>
          <c:val>
            <c:numRef>
              <c:f>Sheet1!$B$6:$D$6</c:f>
              <c:numCache>
                <c:formatCode>#,##0</c:formatCode>
                <c:ptCount val="3"/>
                <c:pt idx="0">
                  <c:v>9.5</c:v>
                </c:pt>
                <c:pt idx="1">
                  <c:v>16.75</c:v>
                </c:pt>
                <c:pt idx="2">
                  <c:v>24.192307692307686</c:v>
                </c:pt>
              </c:numCache>
            </c:numRef>
          </c:val>
        </c:ser>
        <c:ser>
          <c:idx val="5"/>
          <c:order val="5"/>
          <c:tx>
            <c:strRef>
              <c:f>Sheet1!$A$7</c:f>
              <c:strCache>
                <c:ptCount val="1"/>
                <c:pt idx="0">
                  <c:v>84</c:v>
                </c:pt>
              </c:strCache>
            </c:strRef>
          </c:tx>
          <c:spPr>
            <a:ln w="44450"/>
          </c:spPr>
          <c:cat>
            <c:strRef>
              <c:f>Sheet1!$B$1:$D$1</c:f>
              <c:strCache>
                <c:ptCount val="3"/>
                <c:pt idx="0">
                  <c:v>Année 2010</c:v>
                </c:pt>
                <c:pt idx="1">
                  <c:v>Année 2011</c:v>
                </c:pt>
                <c:pt idx="2">
                  <c:v>Année 2012</c:v>
                </c:pt>
              </c:strCache>
            </c:strRef>
          </c:cat>
          <c:val>
            <c:numRef>
              <c:f>Sheet1!$B$7:$D$7</c:f>
              <c:numCache>
                <c:formatCode>#,##0</c:formatCode>
                <c:ptCount val="3"/>
                <c:pt idx="0">
                  <c:v>19.125</c:v>
                </c:pt>
                <c:pt idx="1">
                  <c:v>24.4</c:v>
                </c:pt>
                <c:pt idx="2">
                  <c:v>12.333333333333334</c:v>
                </c:pt>
              </c:numCache>
            </c:numRef>
          </c:val>
        </c:ser>
        <c:ser>
          <c:idx val="6"/>
          <c:order val="6"/>
          <c:tx>
            <c:strRef>
              <c:f>Sheet1!$A$8</c:f>
              <c:strCache>
                <c:ptCount val="1"/>
                <c:pt idx="0">
                  <c:v>Moyenne</c:v>
                </c:pt>
              </c:strCache>
            </c:strRef>
          </c:tx>
          <c:spPr>
            <a:ln w="41275">
              <a:solidFill>
                <a:srgbClr val="FF0000"/>
              </a:solidFill>
              <a:prstDash val="sysDash"/>
            </a:ln>
          </c:spPr>
          <c:dPt>
            <c:idx val="5"/>
            <c:marker>
              <c:spPr>
                <a:ln>
                  <a:solidFill>
                    <a:srgbClr val="FF0000"/>
                  </a:solidFill>
                </a:ln>
              </c:spPr>
            </c:marker>
          </c:dPt>
          <c:dLbls>
            <c:dLbl>
              <c:idx val="0"/>
              <c:layout>
                <c:manualLayout>
                  <c:x val="-2.510006713614088E-2"/>
                  <c:y val="-3.0274199383302641E-2"/>
                </c:manualLayout>
              </c:layout>
              <c:dLblPos val="r"/>
              <c:showVal val="1"/>
            </c:dLbl>
            <c:dLbl>
              <c:idx val="2"/>
              <c:layout>
                <c:manualLayout>
                  <c:x val="-4.2752841239474954E-2"/>
                  <c:y val="-8.8400662199244279E-2"/>
                </c:manualLayout>
              </c:layout>
              <c:dLblPos val="r"/>
              <c:showVal val="1"/>
            </c:dLbl>
            <c:txPr>
              <a:bodyPr/>
              <a:lstStyle/>
              <a:p>
                <a:pPr>
                  <a:defRPr sz="2000"/>
                </a:pPr>
                <a:endParaRPr lang="fr-FR"/>
              </a:p>
            </c:txPr>
            <c:dLblPos val="t"/>
            <c:showVal val="1"/>
          </c:dLbls>
          <c:cat>
            <c:strRef>
              <c:f>Sheet1!$B$1:$D$1</c:f>
              <c:strCache>
                <c:ptCount val="3"/>
                <c:pt idx="0">
                  <c:v>Année 2010</c:v>
                </c:pt>
                <c:pt idx="1">
                  <c:v>Année 2011</c:v>
                </c:pt>
                <c:pt idx="2">
                  <c:v>Année 2012</c:v>
                </c:pt>
              </c:strCache>
            </c:strRef>
          </c:cat>
          <c:val>
            <c:numRef>
              <c:f>Sheet1!$B$8:$D$8</c:f>
              <c:numCache>
                <c:formatCode>#,##0</c:formatCode>
                <c:ptCount val="3"/>
                <c:pt idx="0">
                  <c:v>23.153846153846175</c:v>
                </c:pt>
                <c:pt idx="1">
                  <c:v>23.031914893617031</c:v>
                </c:pt>
                <c:pt idx="2">
                  <c:v>22.10619469026549</c:v>
                </c:pt>
              </c:numCache>
            </c:numRef>
          </c:val>
        </c:ser>
        <c:marker val="1"/>
        <c:axId val="107597824"/>
        <c:axId val="107599360"/>
      </c:lineChart>
      <c:catAx>
        <c:axId val="107597824"/>
        <c:scaling>
          <c:orientation val="minMax"/>
        </c:scaling>
        <c:axPos val="b"/>
        <c:numFmt formatCode="General" sourceLinked="1"/>
        <c:tickLblPos val="nextTo"/>
        <c:spPr>
          <a:ln w="3708">
            <a:solidFill>
              <a:schemeClr val="tx1"/>
            </a:solidFill>
            <a:prstDash val="solid"/>
          </a:ln>
        </c:spPr>
        <c:txPr>
          <a:bodyPr rot="0" vert="horz"/>
          <a:lstStyle/>
          <a:p>
            <a:pPr>
              <a:defRPr sz="1635" b="1" i="0" u="none" strike="noStrike" baseline="0">
                <a:solidFill>
                  <a:schemeClr val="tx1"/>
                </a:solidFill>
                <a:latin typeface="Arial"/>
                <a:ea typeface="Arial"/>
                <a:cs typeface="Arial"/>
              </a:defRPr>
            </a:pPr>
            <a:endParaRPr lang="fr-FR"/>
          </a:p>
        </c:txPr>
        <c:crossAx val="107599360"/>
        <c:crosses val="autoZero"/>
        <c:lblAlgn val="ctr"/>
        <c:lblOffset val="100"/>
        <c:tickLblSkip val="1"/>
        <c:tickMarkSkip val="1"/>
      </c:catAx>
      <c:valAx>
        <c:axId val="107599360"/>
        <c:scaling>
          <c:orientation val="minMax"/>
        </c:scaling>
        <c:delete val="1"/>
        <c:axPos val="l"/>
        <c:numFmt formatCode="#,##0" sourceLinked="1"/>
        <c:tickLblPos val="none"/>
        <c:crossAx val="107597824"/>
        <c:crosses val="autoZero"/>
        <c:crossBetween val="between"/>
      </c:valAx>
      <c:spPr>
        <a:gradFill rotWithShape="0">
          <a:gsLst>
            <a:gs pos="0">
              <a:srgbClr val="FFEFD1"/>
            </a:gs>
            <a:gs pos="64999">
              <a:srgbClr val="F0EBD5"/>
            </a:gs>
            <a:gs pos="100000">
              <a:srgbClr val="D1C39F"/>
            </a:gs>
          </a:gsLst>
          <a:lin ang="5400000" scaled="0"/>
        </a:gradFill>
        <a:ln w="14831">
          <a:solidFill>
            <a:srgbClr val="C0C0C0"/>
          </a:solidFill>
          <a:prstDash val="solid"/>
        </a:ln>
      </c:spPr>
    </c:plotArea>
    <c:legend>
      <c:legendPos val="r"/>
      <c:layout>
        <c:manualLayout>
          <c:xMode val="edge"/>
          <c:yMode val="edge"/>
          <c:x val="2.9421290172223597E-3"/>
          <c:y val="4.3715846994535519E-2"/>
          <c:w val="0.14497340732363095"/>
          <c:h val="0.60600708769067424"/>
        </c:manualLayout>
      </c:layout>
      <c:spPr>
        <a:solidFill>
          <a:schemeClr val="bg1"/>
        </a:solidFill>
        <a:ln w="3708">
          <a:solidFill>
            <a:schemeClr val="tx1"/>
          </a:solidFill>
          <a:prstDash val="solid"/>
        </a:ln>
      </c:spPr>
      <c:txPr>
        <a:bodyPr/>
        <a:lstStyle/>
        <a:p>
          <a:pPr>
            <a:defRPr sz="1501" b="1"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68" b="0" i="0" u="none" strike="noStrike" baseline="0">
          <a:solidFill>
            <a:schemeClr val="tx1"/>
          </a:solidFill>
          <a:latin typeface="Arial"/>
          <a:ea typeface="Arial"/>
          <a:cs typeface="Arial"/>
        </a:defRPr>
      </a:pPr>
      <a:endParaRPr lang="fr-F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27424749163879575"/>
          <c:y val="0.11149228130360254"/>
          <c:w val="0.49205579421385193"/>
          <c:h val="0.72171522388375864"/>
        </c:manualLayout>
      </c:layout>
      <c:radarChart>
        <c:radarStyle val="filled"/>
        <c:ser>
          <c:idx val="0"/>
          <c:order val="0"/>
          <c:tx>
            <c:strRef>
              <c:f>Sheet1!$B$1</c:f>
              <c:strCache>
                <c:ptCount val="1"/>
                <c:pt idx="0">
                  <c:v>Moyenne PACA</c:v>
                </c:pt>
              </c:strCache>
            </c:strRef>
          </c:tx>
          <c:spPr>
            <a:solidFill>
              <a:srgbClr val="FFC000">
                <a:alpha val="72000"/>
              </a:srgbClr>
            </a:solidFill>
            <a:ln w="12721">
              <a:solidFill>
                <a:schemeClr val="tx1"/>
              </a:solidFill>
              <a:prstDash val="solid"/>
            </a:ln>
          </c:spPr>
          <c:dLbls>
            <c:dLbl>
              <c:idx val="0"/>
              <c:layout>
                <c:manualLayout>
                  <c:x val="5.8986547591803433E-3"/>
                  <c:y val="-0.15498392752243062"/>
                </c:manualLayout>
              </c:layout>
              <c:showVal val="1"/>
            </c:dLbl>
            <c:dLbl>
              <c:idx val="1"/>
              <c:layout>
                <c:manualLayout>
                  <c:x val="0.21002294963019127"/>
                  <c:y val="4.8468097682717301E-2"/>
                </c:manualLayout>
              </c:layout>
              <c:showVal val="1"/>
            </c:dLbl>
            <c:dLbl>
              <c:idx val="2"/>
              <c:layout>
                <c:manualLayout>
                  <c:x val="0.16700971734278092"/>
                  <c:y val="3.7070686063100454E-2"/>
                </c:manualLayout>
              </c:layout>
              <c:showVal val="1"/>
            </c:dLbl>
            <c:dLbl>
              <c:idx val="3"/>
              <c:layout>
                <c:manualLayout>
                  <c:x val="-2.9701134092201213E-3"/>
                  <c:y val="-2.9714285714285669E-2"/>
                </c:manualLayout>
              </c:layout>
              <c:showVal val="1"/>
            </c:dLbl>
            <c:dLbl>
              <c:idx val="4"/>
              <c:layout>
                <c:manualLayout>
                  <c:x val="0"/>
                  <c:y val="-2.2857142857143135E-2"/>
                </c:manualLayout>
              </c:layout>
              <c:showVal val="1"/>
            </c:dLbl>
            <c:dLbl>
              <c:idx val="10"/>
              <c:layout>
                <c:manualLayout>
                  <c:x val="-8.9103402276604245E-3"/>
                  <c:y val="-1.1428571428571531E-2"/>
                </c:manualLayout>
              </c:layout>
              <c:showVal val="1"/>
            </c:dLbl>
            <c:dLbl>
              <c:idx val="11"/>
              <c:layout>
                <c:manualLayout>
                  <c:x val="2.9701134092201213E-3"/>
                  <c:y val="-1.8285714285714405E-2"/>
                </c:manualLayout>
              </c:layout>
              <c:showVal val="1"/>
            </c:dLbl>
            <c:dLbl>
              <c:idx val="12"/>
              <c:layout>
                <c:manualLayout>
                  <c:x val="4.4551701138302122E-3"/>
                  <c:y val="-1.3714285714285866E-2"/>
                </c:manualLayout>
              </c:layout>
              <c:showVal val="1"/>
            </c:dLbl>
            <c:dLbl>
              <c:idx val="13"/>
              <c:layout>
                <c:manualLayout>
                  <c:x val="1.0395396932270378E-2"/>
                  <c:y val="-6.8571428571428577E-3"/>
                </c:manualLayout>
              </c:layout>
              <c:showVal val="1"/>
            </c:dLbl>
            <c:dLbl>
              <c:idx val="20"/>
              <c:layout>
                <c:manualLayout>
                  <c:x val="-3.2540607335379675E-2"/>
                  <c:y val="-0.15523349788923346"/>
                </c:manualLayout>
              </c:layout>
              <c:showVal val="1"/>
            </c:dLbl>
            <c:spPr>
              <a:solidFill>
                <a:srgbClr val="FFFF99"/>
              </a:solidFill>
            </c:spPr>
            <c:txPr>
              <a:bodyPr/>
              <a:lstStyle/>
              <a:p>
                <a:pPr>
                  <a:defRPr sz="1600"/>
                </a:pPr>
                <a:endParaRPr lang="fr-FR"/>
              </a:p>
            </c:txPr>
            <c:showVal val="1"/>
          </c:dLbls>
          <c:cat>
            <c:strRef>
              <c:f>Sheet1!$A$2:$A$21</c:f>
              <c:strCache>
                <c:ptCount val="20"/>
                <c:pt idx="0">
                  <c:v>Pas serein</c:v>
                </c:pt>
                <c:pt idx="1">
                  <c:v>Soutenabilité difficile</c:v>
                </c:pt>
                <c:pt idx="2">
                  <c:v>Complexité forte</c:v>
                </c:pt>
                <c:pt idx="3">
                  <c:v>Pression temporelle</c:v>
                </c:pt>
                <c:pt idx="4">
                  <c:v>Devoir abandonner une tâche perturbe</c:v>
                </c:pt>
                <c:pt idx="5">
                  <c:v>Traiter trop vite</c:v>
                </c:pt>
                <c:pt idx="6">
                  <c:v>Pas choisir la façon de procéder</c:v>
                </c:pt>
                <c:pt idx="7">
                  <c:v>Pression psy</c:v>
                </c:pt>
                <c:pt idx="8">
                  <c:v>Manque de reconnaissance</c:v>
                </c:pt>
                <c:pt idx="9">
                  <c:v>Travail pas varié</c:v>
                </c:pt>
                <c:pt idx="10">
                  <c:v>Faire des choses désapprouvées</c:v>
                </c:pt>
                <c:pt idx="11">
                  <c:v>Ergonomie insatisfaisante</c:v>
                </c:pt>
                <c:pt idx="12">
                  <c:v>Ne pas avoir les moyens pour qualité</c:v>
                </c:pt>
                <c:pt idx="13">
                  <c:v>Peur perdre emploi</c:v>
                </c:pt>
                <c:pt idx="14">
                  <c:v>Tensions public</c:v>
                </c:pt>
                <c:pt idx="15">
                  <c:v>Relation hiérarchie insatisfaisante</c:v>
                </c:pt>
                <c:pt idx="16">
                  <c:v>Contact avec détresse</c:v>
                </c:pt>
                <c:pt idx="17">
                  <c:v>Ordres contradictoires</c:v>
                </c:pt>
                <c:pt idx="18">
                  <c:v>Relation collègues insatisfaisante</c:v>
                </c:pt>
                <c:pt idx="19">
                  <c:v>Tble psy en lien avec W</c:v>
                </c:pt>
              </c:strCache>
            </c:strRef>
          </c:cat>
          <c:val>
            <c:numRef>
              <c:f>Sheet1!$B$2:$B$21</c:f>
              <c:numCache>
                <c:formatCode>0%</c:formatCode>
                <c:ptCount val="20"/>
                <c:pt idx="0">
                  <c:v>0.13</c:v>
                </c:pt>
                <c:pt idx="1">
                  <c:v>0.45</c:v>
                </c:pt>
                <c:pt idx="2">
                  <c:v>0.43000000000000022</c:v>
                </c:pt>
                <c:pt idx="3">
                  <c:v>0.38000000000000023</c:v>
                </c:pt>
                <c:pt idx="4">
                  <c:v>0.2900000000000002</c:v>
                </c:pt>
                <c:pt idx="5">
                  <c:v>0.25</c:v>
                </c:pt>
                <c:pt idx="6">
                  <c:v>0.2400000000000001</c:v>
                </c:pt>
                <c:pt idx="7">
                  <c:v>0.22</c:v>
                </c:pt>
                <c:pt idx="8">
                  <c:v>0.2100000000000001</c:v>
                </c:pt>
                <c:pt idx="9">
                  <c:v>0.2</c:v>
                </c:pt>
                <c:pt idx="10">
                  <c:v>0.19</c:v>
                </c:pt>
                <c:pt idx="11">
                  <c:v>0.17</c:v>
                </c:pt>
                <c:pt idx="12">
                  <c:v>0.14000000000000001</c:v>
                </c:pt>
                <c:pt idx="13">
                  <c:v>0.12000000000000002</c:v>
                </c:pt>
                <c:pt idx="14">
                  <c:v>0.12000000000000002</c:v>
                </c:pt>
                <c:pt idx="15">
                  <c:v>0.11</c:v>
                </c:pt>
                <c:pt idx="16">
                  <c:v>0.12000000000000002</c:v>
                </c:pt>
                <c:pt idx="17">
                  <c:v>8.0000000000000043E-2</c:v>
                </c:pt>
                <c:pt idx="18">
                  <c:v>4.0000000000000022E-2</c:v>
                </c:pt>
                <c:pt idx="19">
                  <c:v>0.11</c:v>
                </c:pt>
              </c:numCache>
            </c:numRef>
          </c:val>
        </c:ser>
        <c:dLbls>
          <c:showVal val="1"/>
        </c:dLbls>
        <c:axId val="112356736"/>
        <c:axId val="112358528"/>
      </c:radarChart>
      <c:catAx>
        <c:axId val="112356736"/>
        <c:scaling>
          <c:orientation val="minMax"/>
        </c:scaling>
        <c:axPos val="b"/>
        <c:majorGridlines>
          <c:spPr>
            <a:ln w="12721">
              <a:solidFill>
                <a:schemeClr val="tx1"/>
              </a:solidFill>
              <a:prstDash val="sysDash"/>
            </a:ln>
          </c:spPr>
        </c:majorGridlines>
        <c:numFmt formatCode="General" sourceLinked="1"/>
        <c:tickLblPos val="nextTo"/>
        <c:txPr>
          <a:bodyPr rot="0" vert="horz" anchor="b" anchorCtr="1"/>
          <a:lstStyle/>
          <a:p>
            <a:pPr>
              <a:defRPr sz="1400"/>
            </a:pPr>
            <a:endParaRPr lang="fr-FR"/>
          </a:p>
        </c:txPr>
        <c:crossAx val="112358528"/>
        <c:crosses val="autoZero"/>
        <c:lblAlgn val="ctr"/>
        <c:lblOffset val="100"/>
      </c:catAx>
      <c:valAx>
        <c:axId val="112358528"/>
        <c:scaling>
          <c:orientation val="minMax"/>
          <c:max val="0.45"/>
        </c:scaling>
        <c:axPos val="l"/>
        <c:numFmt formatCode="0%" sourceLinked="1"/>
        <c:majorTickMark val="none"/>
        <c:tickLblPos val="none"/>
        <c:spPr>
          <a:ln w="12721">
            <a:solidFill>
              <a:schemeClr val="bg1">
                <a:lumMod val="65000"/>
              </a:schemeClr>
            </a:solidFill>
            <a:prstDash val="sysDash"/>
          </a:ln>
        </c:spPr>
        <c:crossAx val="112356736"/>
        <c:crosses val="autoZero"/>
        <c:crossBetween val="between"/>
      </c:valAx>
      <c:spPr>
        <a:solidFill>
          <a:schemeClr val="bg1"/>
        </a:solidFill>
        <a:ln w="25443">
          <a:noFill/>
        </a:ln>
      </c:spPr>
    </c:plotArea>
    <c:plotVisOnly val="1"/>
    <c:dispBlanksAs val="gap"/>
  </c:chart>
  <c:spPr>
    <a:noFill/>
    <a:ln>
      <a:noFill/>
    </a:ln>
  </c:spPr>
  <c:txPr>
    <a:bodyPr/>
    <a:lstStyle/>
    <a:p>
      <a:pPr>
        <a:defRPr sz="1800" b="0" i="0" u="none" strike="noStrike" baseline="0">
          <a:solidFill>
            <a:schemeClr val="tx1"/>
          </a:solidFill>
          <a:latin typeface="Arial"/>
          <a:ea typeface="Arial"/>
          <a:cs typeface="Arial"/>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3"/>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70332095646257"/>
          <c:y val="2.799999278454025E-2"/>
          <c:w val="0.79029667904353762"/>
          <c:h val="0.46376486259459532"/>
        </c:manualLayout>
      </c:layout>
      <c:stockChart>
        <c:ser>
          <c:idx val="0"/>
          <c:order val="0"/>
          <c:tx>
            <c:strRef>
              <c:f>Feuil1!$B$1</c:f>
              <c:strCache>
                <c:ptCount val="1"/>
                <c:pt idx="0">
                  <c:v>Borne inf</c:v>
                </c:pt>
              </c:strCache>
            </c:strRef>
          </c:tx>
          <c:spPr>
            <a:ln w="28575">
              <a:noFill/>
            </a:ln>
          </c:spPr>
          <c:marker>
            <c:symbol val="dash"/>
            <c:size val="9"/>
            <c:spPr>
              <a:ln>
                <a:solidFill>
                  <a:srgbClr val="FF0000"/>
                </a:solidFill>
              </a:ln>
            </c:spPr>
          </c:marker>
          <c:cat>
            <c:strRef>
              <c:f>Feuil1!$A$2:$A$17</c:f>
              <c:strCache>
                <c:ptCount val="16"/>
                <c:pt idx="0">
                  <c:v>Problème relations hiérarchie</c:v>
                </c:pt>
                <c:pt idx="1">
                  <c:v>Problème relations collègues</c:v>
                </c:pt>
                <c:pt idx="2">
                  <c:v>Peur au travail</c:v>
                </c:pt>
                <c:pt idx="3">
                  <c:v>Peur de perdre son emploi</c:v>
                </c:pt>
                <c:pt idx="4">
                  <c:v>Pas reconnu</c:v>
                </c:pt>
                <c:pt idx="5">
                  <c:v>Penser ne pas pouvoir faire ce travail jusqu'à 60 ans</c:v>
                </c:pt>
                <c:pt idx="6">
                  <c:v>Complexité forte</c:v>
                </c:pt>
                <c:pt idx="7">
                  <c:v>Pas les moyens pour travail de qualité</c:v>
                </c:pt>
                <c:pt idx="8">
                  <c:v>Forte pression temporelle</c:v>
                </c:pt>
                <c:pt idx="9">
                  <c:v>Problème d'ergonomie</c:v>
                </c:pt>
                <c:pt idx="10">
                  <c:v>Travail pas varié</c:v>
                </c:pt>
                <c:pt idx="11">
                  <c:v>Difficultés conciliation vie pro et perso</c:v>
                </c:pt>
                <c:pt idx="12">
                  <c:v>Ordres contracdictoires</c:v>
                </c:pt>
                <c:pt idx="13">
                  <c:v>Devoir abandonner tâche perturbe</c:v>
                </c:pt>
                <c:pt idx="14">
                  <c:v>Ne pas pouvoir choisir la façon de procéder</c:v>
                </c:pt>
                <c:pt idx="15">
                  <c:v>Agé de moins de 45 ans</c:v>
                </c:pt>
              </c:strCache>
            </c:strRef>
          </c:cat>
          <c:val>
            <c:numRef>
              <c:f>Feuil1!$B$2:$B$17</c:f>
              <c:numCache>
                <c:formatCode>General</c:formatCode>
                <c:ptCount val="16"/>
                <c:pt idx="0">
                  <c:v>3.6</c:v>
                </c:pt>
                <c:pt idx="1">
                  <c:v>2.7</c:v>
                </c:pt>
                <c:pt idx="2">
                  <c:v>1.5</c:v>
                </c:pt>
                <c:pt idx="3">
                  <c:v>2.1</c:v>
                </c:pt>
                <c:pt idx="4">
                  <c:v>2</c:v>
                </c:pt>
                <c:pt idx="5">
                  <c:v>1.6</c:v>
                </c:pt>
                <c:pt idx="6">
                  <c:v>1.6</c:v>
                </c:pt>
                <c:pt idx="7">
                  <c:v>1.7</c:v>
                </c:pt>
                <c:pt idx="8">
                  <c:v>1.5</c:v>
                </c:pt>
                <c:pt idx="9">
                  <c:v>1.3</c:v>
                </c:pt>
                <c:pt idx="10">
                  <c:v>1.2</c:v>
                </c:pt>
                <c:pt idx="11">
                  <c:v>1.2</c:v>
                </c:pt>
                <c:pt idx="12">
                  <c:v>1.03</c:v>
                </c:pt>
                <c:pt idx="13">
                  <c:v>1.06</c:v>
                </c:pt>
                <c:pt idx="14">
                  <c:v>1.1000000000000001</c:v>
                </c:pt>
                <c:pt idx="15">
                  <c:v>0.4</c:v>
                </c:pt>
              </c:numCache>
            </c:numRef>
          </c:val>
        </c:ser>
        <c:ser>
          <c:idx val="1"/>
          <c:order val="1"/>
          <c:tx>
            <c:strRef>
              <c:f>Feuil1!$C$1</c:f>
              <c:strCache>
                <c:ptCount val="1"/>
                <c:pt idx="0">
                  <c:v>Borne Sup</c:v>
                </c:pt>
              </c:strCache>
            </c:strRef>
          </c:tx>
          <c:spPr>
            <a:ln w="28575">
              <a:noFill/>
            </a:ln>
          </c:spPr>
          <c:marker>
            <c:symbol val="dash"/>
            <c:size val="10"/>
            <c:spPr>
              <a:ln>
                <a:solidFill>
                  <a:srgbClr val="FF0000"/>
                </a:solidFill>
              </a:ln>
            </c:spPr>
          </c:marker>
          <c:cat>
            <c:strRef>
              <c:f>Feuil1!$A$2:$A$17</c:f>
              <c:strCache>
                <c:ptCount val="16"/>
                <c:pt idx="0">
                  <c:v>Problème relations hiérarchie</c:v>
                </c:pt>
                <c:pt idx="1">
                  <c:v>Problème relations collègues</c:v>
                </c:pt>
                <c:pt idx="2">
                  <c:v>Peur au travail</c:v>
                </c:pt>
                <c:pt idx="3">
                  <c:v>Peur de perdre son emploi</c:v>
                </c:pt>
                <c:pt idx="4">
                  <c:v>Pas reconnu</c:v>
                </c:pt>
                <c:pt idx="5">
                  <c:v>Penser ne pas pouvoir faire ce travail jusqu'à 60 ans</c:v>
                </c:pt>
                <c:pt idx="6">
                  <c:v>Complexité forte</c:v>
                </c:pt>
                <c:pt idx="7">
                  <c:v>Pas les moyens pour travail de qualité</c:v>
                </c:pt>
                <c:pt idx="8">
                  <c:v>Forte pression temporelle</c:v>
                </c:pt>
                <c:pt idx="9">
                  <c:v>Problème d'ergonomie</c:v>
                </c:pt>
                <c:pt idx="10">
                  <c:v>Travail pas varié</c:v>
                </c:pt>
                <c:pt idx="11">
                  <c:v>Difficultés conciliation vie pro et perso</c:v>
                </c:pt>
                <c:pt idx="12">
                  <c:v>Ordres contracdictoires</c:v>
                </c:pt>
                <c:pt idx="13">
                  <c:v>Devoir abandonner tâche perturbe</c:v>
                </c:pt>
                <c:pt idx="14">
                  <c:v>Ne pas pouvoir choisir la façon de procéder</c:v>
                </c:pt>
                <c:pt idx="15">
                  <c:v>Agé de moins de 45 ans</c:v>
                </c:pt>
              </c:strCache>
            </c:strRef>
          </c:cat>
          <c:val>
            <c:numRef>
              <c:f>Feuil1!$C$2:$C$17</c:f>
              <c:numCache>
                <c:formatCode>General</c:formatCode>
                <c:ptCount val="16"/>
                <c:pt idx="0">
                  <c:v>7.2</c:v>
                </c:pt>
                <c:pt idx="1">
                  <c:v>7.9</c:v>
                </c:pt>
                <c:pt idx="2">
                  <c:v>7.8</c:v>
                </c:pt>
                <c:pt idx="3">
                  <c:v>4.0999999999999996</c:v>
                </c:pt>
                <c:pt idx="4">
                  <c:v>3.8</c:v>
                </c:pt>
                <c:pt idx="5">
                  <c:v>3.3</c:v>
                </c:pt>
                <c:pt idx="6">
                  <c:v>3.3</c:v>
                </c:pt>
                <c:pt idx="7">
                  <c:v>3.1</c:v>
                </c:pt>
                <c:pt idx="8">
                  <c:v>3</c:v>
                </c:pt>
                <c:pt idx="9">
                  <c:v>2.5</c:v>
                </c:pt>
                <c:pt idx="10">
                  <c:v>2.5</c:v>
                </c:pt>
                <c:pt idx="11">
                  <c:v>2.5</c:v>
                </c:pt>
                <c:pt idx="12">
                  <c:v>2.4</c:v>
                </c:pt>
                <c:pt idx="13">
                  <c:v>2.1</c:v>
                </c:pt>
                <c:pt idx="14">
                  <c:v>2.1</c:v>
                </c:pt>
                <c:pt idx="15">
                  <c:v>0.70000000000000051</c:v>
                </c:pt>
              </c:numCache>
            </c:numRef>
          </c:val>
        </c:ser>
        <c:ser>
          <c:idx val="2"/>
          <c:order val="2"/>
          <c:tx>
            <c:strRef>
              <c:f>Feuil1!$D$1</c:f>
              <c:strCache>
                <c:ptCount val="1"/>
                <c:pt idx="0">
                  <c:v>OR</c:v>
                </c:pt>
              </c:strCache>
            </c:strRef>
          </c:tx>
          <c:spPr>
            <a:ln w="28575">
              <a:noFill/>
            </a:ln>
          </c:spPr>
          <c:marker>
            <c:symbol val="square"/>
            <c:size val="7"/>
            <c:spPr>
              <a:solidFill>
                <a:srgbClr val="FF3300"/>
              </a:solidFill>
              <a:ln w="34925">
                <a:solidFill>
                  <a:srgbClr val="FF3300"/>
                </a:solidFill>
              </a:ln>
            </c:spPr>
          </c:marker>
          <c:dPt>
            <c:idx val="11"/>
            <c:marker>
              <c:spPr>
                <a:solidFill>
                  <a:srgbClr val="FF3300"/>
                </a:solidFill>
                <a:ln w="34925">
                  <a:solidFill>
                    <a:srgbClr val="FF9900"/>
                  </a:solidFill>
                </a:ln>
              </c:spPr>
            </c:marker>
          </c:dPt>
          <c:dPt>
            <c:idx val="15"/>
            <c:marker>
              <c:spPr>
                <a:solidFill>
                  <a:srgbClr val="00B050"/>
                </a:solidFill>
                <a:ln w="34925">
                  <a:solidFill>
                    <a:srgbClr val="00B050"/>
                  </a:solidFill>
                </a:ln>
              </c:spPr>
            </c:marker>
          </c:dPt>
          <c:dLbls>
            <c:dLbl>
              <c:idx val="10"/>
              <c:layout>
                <c:manualLayout>
                  <c:x val="0"/>
                  <c:y val="-7.8534031413612648E-3"/>
                </c:manualLayout>
              </c:layout>
              <c:dLblPos val="r"/>
              <c:showVal val="1"/>
            </c:dLbl>
            <c:dLbl>
              <c:idx val="11"/>
              <c:layout>
                <c:manualLayout>
                  <c:x val="1.4939063232859552E-3"/>
                  <c:y val="2.6178010471204238E-3"/>
                </c:manualLayout>
              </c:layout>
              <c:dLblPos val="r"/>
              <c:showVal val="1"/>
            </c:dLbl>
            <c:dLbl>
              <c:idx val="15"/>
              <c:layout>
                <c:manualLayout>
                  <c:x val="-2.9880479259359392E-3"/>
                  <c:y val="4.1884816753926704E-2"/>
                </c:manualLayout>
              </c:layout>
              <c:dLblPos val="r"/>
              <c:showVal val="1"/>
            </c:dLbl>
            <c:txPr>
              <a:bodyPr/>
              <a:lstStyle/>
              <a:p>
                <a:pPr>
                  <a:defRPr sz="1400"/>
                </a:pPr>
                <a:endParaRPr lang="fr-FR"/>
              </a:p>
            </c:txPr>
            <c:dLblPos val="r"/>
            <c:showVal val="1"/>
          </c:dLbls>
          <c:cat>
            <c:strRef>
              <c:f>Feuil1!$A$2:$A$17</c:f>
              <c:strCache>
                <c:ptCount val="16"/>
                <c:pt idx="0">
                  <c:v>Problème relations hiérarchie</c:v>
                </c:pt>
                <c:pt idx="1">
                  <c:v>Problème relations collègues</c:v>
                </c:pt>
                <c:pt idx="2">
                  <c:v>Peur au travail</c:v>
                </c:pt>
                <c:pt idx="3">
                  <c:v>Peur de perdre son emploi</c:v>
                </c:pt>
                <c:pt idx="4">
                  <c:v>Pas reconnu</c:v>
                </c:pt>
                <c:pt idx="5">
                  <c:v>Penser ne pas pouvoir faire ce travail jusqu'à 60 ans</c:v>
                </c:pt>
                <c:pt idx="6">
                  <c:v>Complexité forte</c:v>
                </c:pt>
                <c:pt idx="7">
                  <c:v>Pas les moyens pour travail de qualité</c:v>
                </c:pt>
                <c:pt idx="8">
                  <c:v>Forte pression temporelle</c:v>
                </c:pt>
                <c:pt idx="9">
                  <c:v>Problème d'ergonomie</c:v>
                </c:pt>
                <c:pt idx="10">
                  <c:v>Travail pas varié</c:v>
                </c:pt>
                <c:pt idx="11">
                  <c:v>Difficultés conciliation vie pro et perso</c:v>
                </c:pt>
                <c:pt idx="12">
                  <c:v>Ordres contracdictoires</c:v>
                </c:pt>
                <c:pt idx="13">
                  <c:v>Devoir abandonner tâche perturbe</c:v>
                </c:pt>
                <c:pt idx="14">
                  <c:v>Ne pas pouvoir choisir la façon de procéder</c:v>
                </c:pt>
                <c:pt idx="15">
                  <c:v>Agé de moins de 45 ans</c:v>
                </c:pt>
              </c:strCache>
            </c:strRef>
          </c:cat>
          <c:val>
            <c:numRef>
              <c:f>Feuil1!$D$2:$D$17</c:f>
              <c:numCache>
                <c:formatCode>General</c:formatCode>
                <c:ptCount val="16"/>
                <c:pt idx="0">
                  <c:v>5.0999999999999996</c:v>
                </c:pt>
                <c:pt idx="1">
                  <c:v>4.5999999999999996</c:v>
                </c:pt>
                <c:pt idx="2">
                  <c:v>3.4</c:v>
                </c:pt>
                <c:pt idx="3">
                  <c:v>2.9</c:v>
                </c:pt>
                <c:pt idx="4">
                  <c:v>2.8</c:v>
                </c:pt>
                <c:pt idx="5">
                  <c:v>2.2999999999999998</c:v>
                </c:pt>
                <c:pt idx="6">
                  <c:v>2.2999999999999998</c:v>
                </c:pt>
                <c:pt idx="7">
                  <c:v>2.2000000000000002</c:v>
                </c:pt>
                <c:pt idx="8">
                  <c:v>2.1</c:v>
                </c:pt>
                <c:pt idx="9">
                  <c:v>1.8</c:v>
                </c:pt>
                <c:pt idx="10">
                  <c:v>1.7</c:v>
                </c:pt>
                <c:pt idx="11">
                  <c:v>1.7</c:v>
                </c:pt>
                <c:pt idx="12">
                  <c:v>1.6</c:v>
                </c:pt>
                <c:pt idx="13">
                  <c:v>1.5</c:v>
                </c:pt>
                <c:pt idx="14">
                  <c:v>1.5</c:v>
                </c:pt>
                <c:pt idx="15">
                  <c:v>0.5</c:v>
                </c:pt>
              </c:numCache>
            </c:numRef>
          </c:val>
        </c:ser>
        <c:hiLowLines>
          <c:spPr>
            <a:ln>
              <a:solidFill>
                <a:srgbClr val="FFC000"/>
              </a:solidFill>
              <a:bevel/>
              <a:tailEnd type="none" w="lg" len="lg"/>
            </a:ln>
          </c:spPr>
        </c:hiLowLines>
        <c:axId val="112445696"/>
        <c:axId val="112594944"/>
      </c:stockChart>
      <c:catAx>
        <c:axId val="112445696"/>
        <c:scaling>
          <c:orientation val="minMax"/>
        </c:scaling>
        <c:axPos val="b"/>
        <c:numFmt formatCode="dd/mm/yyyy" sourceLinked="1"/>
        <c:majorTickMark val="none"/>
        <c:tickLblPos val="low"/>
        <c:spPr>
          <a:noFill/>
        </c:spPr>
        <c:txPr>
          <a:bodyPr rot="-2460000" anchor="ctr" anchorCtr="1"/>
          <a:lstStyle/>
          <a:p>
            <a:pPr>
              <a:defRPr sz="1400"/>
            </a:pPr>
            <a:endParaRPr lang="fr-FR"/>
          </a:p>
        </c:txPr>
        <c:crossAx val="112594944"/>
        <c:crossesAt val="1"/>
        <c:auto val="1"/>
        <c:lblAlgn val="ctr"/>
        <c:lblOffset val="100"/>
      </c:catAx>
      <c:valAx>
        <c:axId val="112594944"/>
        <c:scaling>
          <c:orientation val="minMax"/>
        </c:scaling>
        <c:delete val="1"/>
        <c:axPos val="l"/>
        <c:numFmt formatCode="General" sourceLinked="1"/>
        <c:tickLblPos val="none"/>
        <c:crossAx val="112445696"/>
        <c:crosses val="autoZero"/>
        <c:crossBetween val="between"/>
      </c:valAx>
    </c:plotArea>
    <c:plotVisOnly val="1"/>
  </c:chart>
  <c:txPr>
    <a:bodyPr/>
    <a:lstStyle/>
    <a:p>
      <a:pPr>
        <a:defRPr sz="1800"/>
      </a:pPr>
      <a:endParaRPr lang="fr-F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RPS et secteurs d'activité</a:t>
            </a:r>
          </a:p>
        </c:rich>
      </c:tx>
      <c:layout/>
    </c:title>
    <c:plotArea>
      <c:layout>
        <c:manualLayout>
          <c:layoutTarget val="inner"/>
          <c:xMode val="edge"/>
          <c:yMode val="edge"/>
          <c:x val="0.11354901443694525"/>
          <c:y val="0.1291432539933077"/>
          <c:w val="0.84882569964182186"/>
          <c:h val="0.66061029327856891"/>
        </c:manualLayout>
      </c:layout>
      <c:scatterChart>
        <c:scatterStyle val="lineMarker"/>
        <c:ser>
          <c:idx val="1"/>
          <c:order val="0"/>
          <c:tx>
            <c:strRef>
              <c:f>Sheet1!$G$86</c:f>
              <c:strCache>
                <c:ptCount val="1"/>
                <c:pt idx="0">
                  <c:v>BTP,Eau, Energies, Déchets</c:v>
                </c:pt>
              </c:strCache>
            </c:strRef>
          </c:tx>
          <c:spPr>
            <a:ln w="28575">
              <a:noFill/>
            </a:ln>
          </c:spPr>
          <c:marker>
            <c:symbol val="square"/>
            <c:size val="13"/>
          </c:marker>
          <c:dLbls>
            <c:dLbl>
              <c:idx val="0"/>
              <c:layout>
                <c:manualLayout>
                  <c:x val="-0.1704766958774987"/>
                  <c:y val="-6.964433793601902E-3"/>
                </c:manualLayout>
              </c:layout>
              <c:showSerName val="1"/>
            </c:dLbl>
            <c:showSerName val="1"/>
          </c:dLbls>
          <c:xVal>
            <c:numRef>
              <c:f>Sheet1!$H$86</c:f>
              <c:numCache>
                <c:formatCode>0%</c:formatCode>
                <c:ptCount val="1"/>
                <c:pt idx="0">
                  <c:v>7.7181208053691414E-2</c:v>
                </c:pt>
              </c:numCache>
            </c:numRef>
          </c:xVal>
          <c:yVal>
            <c:numRef>
              <c:f>Sheet1!$I$86</c:f>
              <c:numCache>
                <c:formatCode>0%</c:formatCode>
                <c:ptCount val="1"/>
                <c:pt idx="0">
                  <c:v>8.3056478405315728E-2</c:v>
                </c:pt>
              </c:numCache>
            </c:numRef>
          </c:yVal>
        </c:ser>
        <c:ser>
          <c:idx val="0"/>
          <c:order val="1"/>
          <c:tx>
            <c:strRef>
              <c:f>Sheet1!$G$87</c:f>
              <c:strCache>
                <c:ptCount val="1"/>
                <c:pt idx="0">
                  <c:v>Industries</c:v>
                </c:pt>
              </c:strCache>
            </c:strRef>
          </c:tx>
          <c:spPr>
            <a:ln w="28575">
              <a:noFill/>
            </a:ln>
          </c:spPr>
          <c:marker>
            <c:symbol val="diamond"/>
            <c:size val="14"/>
          </c:marker>
          <c:dLbls>
            <c:dLbl>
              <c:idx val="0"/>
              <c:layout>
                <c:manualLayout>
                  <c:x val="-0.16388888888888889"/>
                  <c:y val="-1.3888888888889023E-2"/>
                </c:manualLayout>
              </c:layout>
              <c:showSerName val="1"/>
            </c:dLbl>
            <c:showSerName val="1"/>
          </c:dLbls>
          <c:xVal>
            <c:numRef>
              <c:f>Sheet1!$H$87</c:f>
              <c:numCache>
                <c:formatCode>0%</c:formatCode>
                <c:ptCount val="1"/>
                <c:pt idx="0">
                  <c:v>9.3023255813953501E-2</c:v>
                </c:pt>
              </c:numCache>
            </c:numRef>
          </c:xVal>
          <c:yVal>
            <c:numRef>
              <c:f>Sheet1!$I$87</c:f>
              <c:numCache>
                <c:formatCode>0%</c:formatCode>
                <c:ptCount val="1"/>
                <c:pt idx="0">
                  <c:v>0.12540192926045016</c:v>
                </c:pt>
              </c:numCache>
            </c:numRef>
          </c:yVal>
        </c:ser>
        <c:ser>
          <c:idx val="2"/>
          <c:order val="2"/>
          <c:tx>
            <c:strRef>
              <c:f>Sheet1!$G$88</c:f>
              <c:strCache>
                <c:ptCount val="1"/>
                <c:pt idx="0">
                  <c:v>Garages</c:v>
                </c:pt>
              </c:strCache>
            </c:strRef>
          </c:tx>
          <c:spPr>
            <a:ln w="28575">
              <a:noFill/>
            </a:ln>
          </c:spPr>
          <c:marker>
            <c:symbol val="triangle"/>
            <c:size val="14"/>
            <c:spPr>
              <a:solidFill>
                <a:schemeClr val="bg1">
                  <a:lumMod val="50000"/>
                </a:schemeClr>
              </a:solidFill>
            </c:spPr>
          </c:marker>
          <c:dLbls>
            <c:dLblPos val="l"/>
            <c:showSerName val="1"/>
          </c:dLbls>
          <c:xVal>
            <c:numRef>
              <c:f>Sheet1!$H$88</c:f>
              <c:numCache>
                <c:formatCode>0%</c:formatCode>
                <c:ptCount val="1"/>
                <c:pt idx="0">
                  <c:v>0.1</c:v>
                </c:pt>
              </c:numCache>
            </c:numRef>
          </c:xVal>
          <c:yVal>
            <c:numRef>
              <c:f>Sheet1!$I$88</c:f>
              <c:numCache>
                <c:formatCode>0%</c:formatCode>
                <c:ptCount val="1"/>
                <c:pt idx="0">
                  <c:v>0.16504854368932179</c:v>
                </c:pt>
              </c:numCache>
            </c:numRef>
          </c:yVal>
        </c:ser>
        <c:ser>
          <c:idx val="3"/>
          <c:order val="3"/>
          <c:tx>
            <c:strRef>
              <c:f>Sheet1!$G$89</c:f>
              <c:strCache>
                <c:ptCount val="1"/>
                <c:pt idx="0">
                  <c:v>Commerces hors garages</c:v>
                </c:pt>
              </c:strCache>
            </c:strRef>
          </c:tx>
          <c:spPr>
            <a:ln w="28575">
              <a:noFill/>
            </a:ln>
          </c:spPr>
          <c:marker>
            <c:symbol val="x"/>
            <c:size val="14"/>
            <c:spPr>
              <a:solidFill>
                <a:schemeClr val="tx2">
                  <a:lumMod val="20000"/>
                  <a:lumOff val="80000"/>
                </a:schemeClr>
              </a:solidFill>
            </c:spPr>
          </c:marker>
          <c:dLbls>
            <c:dLbl>
              <c:idx val="0"/>
              <c:layout>
                <c:manualLayout>
                  <c:x val="7.2859744990892532E-3"/>
                  <c:y val="7.7294685990339142E-3"/>
                </c:manualLayout>
              </c:layout>
              <c:showSerName val="1"/>
            </c:dLbl>
            <c:showSerName val="1"/>
          </c:dLbls>
          <c:xVal>
            <c:numRef>
              <c:f>Sheet1!$H$89</c:f>
              <c:numCache>
                <c:formatCode>0%</c:formatCode>
                <c:ptCount val="1"/>
                <c:pt idx="0">
                  <c:v>0.12264150943396226</c:v>
                </c:pt>
              </c:numCache>
            </c:numRef>
          </c:xVal>
          <c:yVal>
            <c:numRef>
              <c:f>Sheet1!$I$89</c:f>
              <c:numCache>
                <c:formatCode>0%</c:formatCode>
                <c:ptCount val="1"/>
                <c:pt idx="0">
                  <c:v>0.13692307692307687</c:v>
                </c:pt>
              </c:numCache>
            </c:numRef>
          </c:yVal>
        </c:ser>
        <c:ser>
          <c:idx val="4"/>
          <c:order val="4"/>
          <c:tx>
            <c:strRef>
              <c:f>Sheet1!$G$90</c:f>
              <c:strCache>
                <c:ptCount val="1"/>
                <c:pt idx="0">
                  <c:v>Transports</c:v>
                </c:pt>
              </c:strCache>
            </c:strRef>
          </c:tx>
          <c:spPr>
            <a:ln w="28575">
              <a:solidFill>
                <a:srgbClr val="C00000"/>
              </a:solidFill>
            </a:ln>
          </c:spPr>
          <c:marker>
            <c:symbol val="star"/>
            <c:size val="14"/>
            <c:spPr>
              <a:solidFill>
                <a:srgbClr val="C00000"/>
              </a:solidFill>
            </c:spPr>
          </c:marker>
          <c:dLbls>
            <c:dLblPos val="l"/>
            <c:showSerName val="1"/>
          </c:dLbls>
          <c:xVal>
            <c:numRef>
              <c:f>Sheet1!$H$90</c:f>
              <c:numCache>
                <c:formatCode>0%</c:formatCode>
                <c:ptCount val="1"/>
                <c:pt idx="0">
                  <c:v>0.10152284263959392</c:v>
                </c:pt>
              </c:numCache>
            </c:numRef>
          </c:xVal>
          <c:yVal>
            <c:numRef>
              <c:f>Sheet1!$I$90</c:f>
              <c:numCache>
                <c:formatCode>0%</c:formatCode>
                <c:ptCount val="1"/>
                <c:pt idx="0">
                  <c:v>0.13592233009708898</c:v>
                </c:pt>
              </c:numCache>
            </c:numRef>
          </c:yVal>
        </c:ser>
        <c:ser>
          <c:idx val="5"/>
          <c:order val="5"/>
          <c:tx>
            <c:strRef>
              <c:f>Sheet1!$G$91</c:f>
              <c:strCache>
                <c:ptCount val="1"/>
                <c:pt idx="0">
                  <c:v>Hôtels Restaurants</c:v>
                </c:pt>
              </c:strCache>
            </c:strRef>
          </c:tx>
          <c:spPr>
            <a:ln w="28575">
              <a:noFill/>
            </a:ln>
          </c:spPr>
          <c:marker>
            <c:symbol val="circle"/>
            <c:size val="14"/>
          </c:marker>
          <c:dLbls>
            <c:showSerName val="1"/>
          </c:dLbls>
          <c:xVal>
            <c:numRef>
              <c:f>Sheet1!$H$91</c:f>
              <c:numCache>
                <c:formatCode>0%</c:formatCode>
                <c:ptCount val="1"/>
                <c:pt idx="0">
                  <c:v>0.10507246376811673</c:v>
                </c:pt>
              </c:numCache>
            </c:numRef>
          </c:xVal>
          <c:yVal>
            <c:numRef>
              <c:f>Sheet1!$I$91</c:f>
              <c:numCache>
                <c:formatCode>0%</c:formatCode>
                <c:ptCount val="1"/>
                <c:pt idx="0">
                  <c:v>9.0909090909091064E-2</c:v>
                </c:pt>
              </c:numCache>
            </c:numRef>
          </c:yVal>
        </c:ser>
        <c:ser>
          <c:idx val="6"/>
          <c:order val="6"/>
          <c:tx>
            <c:strRef>
              <c:f>Sheet1!$G$92</c:f>
              <c:strCache>
                <c:ptCount val="1"/>
                <c:pt idx="0">
                  <c:v>Santé, Social, Enseignement</c:v>
                </c:pt>
              </c:strCache>
            </c:strRef>
          </c:tx>
          <c:spPr>
            <a:ln w="28575">
              <a:noFill/>
            </a:ln>
          </c:spPr>
          <c:marker>
            <c:symbol val="plus"/>
            <c:size val="14"/>
            <c:spPr>
              <a:solidFill>
                <a:srgbClr val="00B050"/>
              </a:solidFill>
            </c:spPr>
          </c:marker>
          <c:dLbls>
            <c:dLbl>
              <c:idx val="0"/>
              <c:layout>
                <c:manualLayout>
                  <c:x val="-1.3663968700306731E-2"/>
                  <c:y val="-6.8181827942996265E-2"/>
                </c:manualLayout>
              </c:layout>
              <c:tx>
                <c:rich>
                  <a:bodyPr/>
                  <a:lstStyle/>
                  <a:p>
                    <a:r>
                      <a:rPr lang="en-US" dirty="0"/>
                      <a:t>Santé, </a:t>
                    </a:r>
                    <a:r>
                      <a:rPr lang="en-US" dirty="0" smtClean="0"/>
                      <a:t>Social</a:t>
                    </a:r>
                    <a:endParaRPr lang="en-US" dirty="0"/>
                  </a:p>
                </c:rich>
              </c:tx>
              <c:showSerName val="1"/>
            </c:dLbl>
            <c:showSerName val="1"/>
          </c:dLbls>
          <c:xVal>
            <c:numRef>
              <c:f>Sheet1!$H$92</c:f>
              <c:numCache>
                <c:formatCode>0%</c:formatCode>
                <c:ptCount val="1"/>
                <c:pt idx="0">
                  <c:v>0.15418502202643194</c:v>
                </c:pt>
              </c:numCache>
            </c:numRef>
          </c:xVal>
          <c:yVal>
            <c:numRef>
              <c:f>Sheet1!$I$92</c:f>
              <c:numCache>
                <c:formatCode>0%</c:formatCode>
                <c:ptCount val="1"/>
                <c:pt idx="0">
                  <c:v>0.15098468271334844</c:v>
                </c:pt>
              </c:numCache>
            </c:numRef>
          </c:yVal>
        </c:ser>
        <c:ser>
          <c:idx val="7"/>
          <c:order val="7"/>
          <c:tx>
            <c:strRef>
              <c:f>Sheet1!$G$93</c:f>
              <c:strCache>
                <c:ptCount val="1"/>
                <c:pt idx="0">
                  <c:v>Services, assurances, finances</c:v>
                </c:pt>
              </c:strCache>
            </c:strRef>
          </c:tx>
          <c:spPr>
            <a:ln w="28575">
              <a:noFill/>
            </a:ln>
          </c:spPr>
          <c:marker>
            <c:symbol val="diamond"/>
            <c:size val="14"/>
            <c:spPr>
              <a:solidFill>
                <a:srgbClr val="0070C0"/>
              </a:solidFill>
            </c:spPr>
          </c:marker>
          <c:dLbls>
            <c:dLblPos val="t"/>
            <c:showSerName val="1"/>
          </c:dLbls>
          <c:xVal>
            <c:numRef>
              <c:f>Sheet1!$H$93</c:f>
              <c:numCache>
                <c:formatCode>0%</c:formatCode>
                <c:ptCount val="1"/>
                <c:pt idx="0">
                  <c:v>0.11201962387571546</c:v>
                </c:pt>
              </c:numCache>
            </c:numRef>
          </c:xVal>
          <c:yVal>
            <c:numRef>
              <c:f>Sheet1!$I$93</c:f>
              <c:numCache>
                <c:formatCode>0%</c:formatCode>
                <c:ptCount val="1"/>
                <c:pt idx="0">
                  <c:v>0.13487629688747199</c:v>
                </c:pt>
              </c:numCache>
            </c:numRef>
          </c:yVal>
        </c:ser>
        <c:ser>
          <c:idx val="8"/>
          <c:order val="8"/>
          <c:tx>
            <c:strRef>
              <c:f>Sheet1!$G$94</c:f>
              <c:strCache>
                <c:ptCount val="1"/>
                <c:pt idx="0">
                  <c:v>Moyenne</c:v>
                </c:pt>
              </c:strCache>
            </c:strRef>
          </c:tx>
          <c:spPr>
            <a:ln w="28575">
              <a:noFill/>
            </a:ln>
            <a:effectLst>
              <a:innerShdw blurRad="114300">
                <a:prstClr val="black"/>
              </a:innerShdw>
            </a:effectLst>
          </c:spPr>
          <c:marker>
            <c:symbol val="circle"/>
            <c:size val="14"/>
            <c:spPr>
              <a:gradFill>
                <a:gsLst>
                  <a:gs pos="0">
                    <a:srgbClr val="FFF200"/>
                  </a:gs>
                  <a:gs pos="45000">
                    <a:srgbClr val="FF7A00"/>
                  </a:gs>
                  <a:gs pos="70000">
                    <a:srgbClr val="FF0300"/>
                  </a:gs>
                  <a:gs pos="100000">
                    <a:srgbClr val="4D0808"/>
                  </a:gs>
                </a:gsLst>
                <a:lin ang="5400000" scaled="0"/>
              </a:gradFill>
              <a:effectLst>
                <a:innerShdw blurRad="114300">
                  <a:prstClr val="black"/>
                </a:innerShdw>
              </a:effectLst>
            </c:spPr>
          </c:marker>
          <c:dLbls>
            <c:dLbl>
              <c:idx val="0"/>
              <c:layout>
                <c:manualLayout>
                  <c:x val="-4.8573163327261686E-2"/>
                  <c:y val="4.2512077294686687E-2"/>
                </c:manualLayout>
              </c:layout>
              <c:showSerName val="1"/>
            </c:dLbl>
            <c:spPr>
              <a:scene3d>
                <a:camera prst="orthographicFront"/>
                <a:lightRig rig="threePt" dir="t"/>
              </a:scene3d>
              <a:sp3d>
                <a:bevelT prst="relaxedInset"/>
              </a:sp3d>
            </c:spPr>
            <c:showSerName val="1"/>
          </c:dLbls>
          <c:xVal>
            <c:numRef>
              <c:f>Sheet1!$H$94</c:f>
              <c:numCache>
                <c:formatCode>0%</c:formatCode>
                <c:ptCount val="1"/>
                <c:pt idx="0">
                  <c:v>0.1133428981348623</c:v>
                </c:pt>
              </c:numCache>
            </c:numRef>
          </c:xVal>
          <c:yVal>
            <c:numRef>
              <c:f>Sheet1!$I$94</c:f>
              <c:numCache>
                <c:formatCode>0%</c:formatCode>
                <c:ptCount val="1"/>
                <c:pt idx="0">
                  <c:v>0.1295206055508831</c:v>
                </c:pt>
              </c:numCache>
            </c:numRef>
          </c:yVal>
        </c:ser>
        <c:dLbls>
          <c:showVal val="1"/>
        </c:dLbls>
        <c:axId val="69489408"/>
        <c:axId val="69491328"/>
      </c:scatterChart>
      <c:valAx>
        <c:axId val="69489408"/>
        <c:scaling>
          <c:orientation val="minMax"/>
          <c:min val="0.05"/>
        </c:scaling>
        <c:axPos val="b"/>
        <c:title>
          <c:tx>
            <c:rich>
              <a:bodyPr/>
              <a:lstStyle/>
              <a:p>
                <a:pPr>
                  <a:defRPr/>
                </a:pPr>
                <a:r>
                  <a:rPr lang="en-US"/>
                  <a:t>Au moins un trouble psychique</a:t>
                </a:r>
              </a:p>
            </c:rich>
          </c:tx>
          <c:layout/>
        </c:title>
        <c:numFmt formatCode="0%" sourceLinked="1"/>
        <c:majorTickMark val="none"/>
        <c:tickLblPos val="nextTo"/>
        <c:crossAx val="69491328"/>
        <c:crosses val="autoZero"/>
        <c:crossBetween val="midCat"/>
      </c:valAx>
      <c:valAx>
        <c:axId val="69491328"/>
        <c:scaling>
          <c:orientation val="minMax"/>
          <c:min val="6.0000000000000032E-2"/>
        </c:scaling>
        <c:axPos val="l"/>
        <c:title>
          <c:tx>
            <c:rich>
              <a:bodyPr/>
              <a:lstStyle/>
              <a:p>
                <a:pPr>
                  <a:defRPr/>
                </a:pPr>
                <a:r>
                  <a:rPr lang="en-US"/>
                  <a:t>Absence de sérénité</a:t>
                </a:r>
              </a:p>
            </c:rich>
          </c:tx>
          <c:layout/>
        </c:title>
        <c:numFmt formatCode="0%" sourceLinked="1"/>
        <c:majorTickMark val="none"/>
        <c:tickLblPos val="nextTo"/>
        <c:crossAx val="69489408"/>
        <c:crosses val="autoZero"/>
        <c:crossBetween val="midCat"/>
      </c:valAx>
      <c:spPr>
        <a:ln>
          <a:noFill/>
        </a:ln>
      </c:spPr>
    </c:plotArea>
    <c:plotVisOnly val="1"/>
  </c:chart>
  <c:spPr>
    <a:ln>
      <a:noFill/>
    </a:ln>
  </c:spPr>
  <c:txPr>
    <a:bodyPr/>
    <a:lstStyle/>
    <a:p>
      <a:pPr>
        <a:defRPr sz="16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26362546933761527"/>
          <c:y val="9.1810100738342837E-2"/>
          <c:w val="0.47148282245969342"/>
          <c:h val="0.84614101781926065"/>
        </c:manualLayout>
      </c:layout>
      <c:radarChart>
        <c:radarStyle val="filled"/>
        <c:ser>
          <c:idx val="0"/>
          <c:order val="0"/>
          <c:tx>
            <c:strRef>
              <c:f>Sheet1!$B$1</c:f>
              <c:strCache>
                <c:ptCount val="1"/>
                <c:pt idx="0">
                  <c:v>Moyenne PACA</c:v>
                </c:pt>
              </c:strCache>
            </c:strRef>
          </c:tx>
          <c:spPr>
            <a:solidFill>
              <a:srgbClr val="FFC000">
                <a:alpha val="72000"/>
              </a:srgbClr>
            </a:solidFill>
            <a:ln w="12721">
              <a:solidFill>
                <a:schemeClr val="tx1"/>
              </a:solidFill>
              <a:prstDash val="solid"/>
            </a:ln>
          </c:spPr>
          <c:dLbls>
            <c:delete val="1"/>
          </c:dLbls>
          <c:cat>
            <c:strRef>
              <c:f>Sheet1!$A$2:$A$21</c:f>
              <c:strCache>
                <c:ptCount val="20"/>
                <c:pt idx="0">
                  <c:v>Pas serein *</c:v>
                </c:pt>
                <c:pt idx="1">
                  <c:v>Soutenabilité difficile</c:v>
                </c:pt>
                <c:pt idx="2">
                  <c:v>Complexité forte</c:v>
                </c:pt>
                <c:pt idx="3">
                  <c:v>Pression temporelle</c:v>
                </c:pt>
                <c:pt idx="4">
                  <c:v>Devoir abandonner une tâche perturbe</c:v>
                </c:pt>
                <c:pt idx="5">
                  <c:v>Traiter trop vite *</c:v>
                </c:pt>
                <c:pt idx="6">
                  <c:v>Pas choisir la façon de procéder</c:v>
                </c:pt>
                <c:pt idx="7">
                  <c:v>Pression psy *</c:v>
                </c:pt>
                <c:pt idx="8">
                  <c:v>Manque de reconnaissance *</c:v>
                </c:pt>
                <c:pt idx="9">
                  <c:v>Travail pas varié</c:v>
                </c:pt>
                <c:pt idx="10">
                  <c:v>Faire des choses désapprouvées *</c:v>
                </c:pt>
                <c:pt idx="11">
                  <c:v>Ergonomie insatisfaisante</c:v>
                </c:pt>
                <c:pt idx="12">
                  <c:v>Ne pas avoir les moyens pour qualité *</c:v>
                </c:pt>
                <c:pt idx="13">
                  <c:v>Peur perdre emploi</c:v>
                </c:pt>
                <c:pt idx="14">
                  <c:v>Tensions public *</c:v>
                </c:pt>
                <c:pt idx="15">
                  <c:v>Relation hiérarchie insatisfaisante *</c:v>
                </c:pt>
                <c:pt idx="16">
                  <c:v>Contact avec détresse *</c:v>
                </c:pt>
                <c:pt idx="17">
                  <c:v>Ordres contradictoires</c:v>
                </c:pt>
                <c:pt idx="18">
                  <c:v>Relation collègues insatisfaisante</c:v>
                </c:pt>
                <c:pt idx="19">
                  <c:v>Tble psy en lien avec W *</c:v>
                </c:pt>
              </c:strCache>
            </c:strRef>
          </c:cat>
          <c:val>
            <c:numRef>
              <c:f>Sheet1!$B$2:$B$21</c:f>
              <c:numCache>
                <c:formatCode>0%</c:formatCode>
                <c:ptCount val="20"/>
                <c:pt idx="0">
                  <c:v>0.13</c:v>
                </c:pt>
                <c:pt idx="1">
                  <c:v>0.45</c:v>
                </c:pt>
                <c:pt idx="2">
                  <c:v>0.43000000000000022</c:v>
                </c:pt>
                <c:pt idx="3">
                  <c:v>0.38000000000000023</c:v>
                </c:pt>
                <c:pt idx="4">
                  <c:v>0.2900000000000002</c:v>
                </c:pt>
                <c:pt idx="5">
                  <c:v>0.25</c:v>
                </c:pt>
                <c:pt idx="6">
                  <c:v>0.2400000000000001</c:v>
                </c:pt>
                <c:pt idx="7">
                  <c:v>0.22</c:v>
                </c:pt>
                <c:pt idx="8">
                  <c:v>0.2100000000000001</c:v>
                </c:pt>
                <c:pt idx="9">
                  <c:v>0.2</c:v>
                </c:pt>
                <c:pt idx="10">
                  <c:v>0.19</c:v>
                </c:pt>
                <c:pt idx="11">
                  <c:v>0.17</c:v>
                </c:pt>
                <c:pt idx="12">
                  <c:v>0.14000000000000001</c:v>
                </c:pt>
                <c:pt idx="13">
                  <c:v>0.12000000000000002</c:v>
                </c:pt>
                <c:pt idx="14">
                  <c:v>0.12000000000000002</c:v>
                </c:pt>
                <c:pt idx="15">
                  <c:v>0.11</c:v>
                </c:pt>
                <c:pt idx="16">
                  <c:v>0.12000000000000002</c:v>
                </c:pt>
                <c:pt idx="17">
                  <c:v>8.0000000000000043E-2</c:v>
                </c:pt>
                <c:pt idx="18">
                  <c:v>4.0000000000000022E-2</c:v>
                </c:pt>
                <c:pt idx="19">
                  <c:v>0.11</c:v>
                </c:pt>
              </c:numCache>
            </c:numRef>
          </c:val>
        </c:ser>
        <c:ser>
          <c:idx val="1"/>
          <c:order val="1"/>
          <c:tx>
            <c:strRef>
              <c:f>Sheet1!$C$1</c:f>
              <c:strCache>
                <c:ptCount val="1"/>
                <c:pt idx="0">
                  <c:v>Sanitaire et social</c:v>
                </c:pt>
              </c:strCache>
            </c:strRef>
          </c:tx>
          <c:spPr>
            <a:noFill/>
            <a:ln w="41275">
              <a:solidFill>
                <a:srgbClr val="0000FF"/>
              </a:solidFill>
              <a:prstDash val="dash"/>
            </a:ln>
          </c:spPr>
          <c:dLbls>
            <c:dLbl>
              <c:idx val="0"/>
              <c:layout>
                <c:manualLayout>
                  <c:x val="1.4880952380952389E-3"/>
                  <c:y val="-5.8441554706414552E-2"/>
                </c:manualLayout>
              </c:layout>
              <c:spPr>
                <a:solidFill>
                  <a:srgbClr val="FFFF00"/>
                </a:solidFill>
              </c:spPr>
              <c:txPr>
                <a:bodyPr/>
                <a:lstStyle/>
                <a:p>
                  <a:pPr>
                    <a:defRPr/>
                  </a:pPr>
                  <a:endParaRPr lang="fr-FR"/>
                </a:p>
              </c:txPr>
              <c:showVal val="1"/>
            </c:dLbl>
            <c:dLbl>
              <c:idx val="1"/>
              <c:layout>
                <c:manualLayout>
                  <c:x val="0.21875000000000025"/>
                  <c:y val="3.0283961148637312E-2"/>
                </c:manualLayout>
              </c:layout>
              <c:showVal val="1"/>
            </c:dLbl>
            <c:dLbl>
              <c:idx val="2"/>
              <c:layout>
                <c:manualLayout>
                  <c:x val="0.17113095238095238"/>
                  <c:y val="2.6785520836389149E-2"/>
                </c:manualLayout>
              </c:layout>
              <c:showVal val="1"/>
            </c:dLbl>
            <c:dLbl>
              <c:idx val="3"/>
              <c:layout>
                <c:manualLayout>
                  <c:x val="0.21428571428571438"/>
                  <c:y val="-1.2175323897169753E-2"/>
                </c:manualLayout>
              </c:layout>
              <c:showVal val="1"/>
            </c:dLbl>
            <c:dLbl>
              <c:idx val="4"/>
              <c:spPr>
                <a:noFill/>
              </c:spPr>
              <c:txPr>
                <a:bodyPr/>
                <a:lstStyle/>
                <a:p>
                  <a:pPr>
                    <a:defRPr/>
                  </a:pPr>
                  <a:endParaRPr lang="fr-FR"/>
                </a:p>
              </c:txPr>
            </c:dLbl>
            <c:dLbl>
              <c:idx val="5"/>
              <c:spPr>
                <a:solidFill>
                  <a:srgbClr val="FFFF00"/>
                </a:solidFill>
              </c:spPr>
              <c:txPr>
                <a:bodyPr/>
                <a:lstStyle/>
                <a:p>
                  <a:pPr>
                    <a:defRPr/>
                  </a:pPr>
                  <a:endParaRPr lang="fr-FR"/>
                </a:p>
              </c:txPr>
            </c:dLbl>
            <c:dLbl>
              <c:idx val="6"/>
              <c:spPr>
                <a:noFill/>
              </c:spPr>
              <c:txPr>
                <a:bodyPr/>
                <a:lstStyle/>
                <a:p>
                  <a:pPr>
                    <a:defRPr/>
                  </a:pPr>
                  <a:endParaRPr lang="fr-FR"/>
                </a:p>
              </c:txPr>
            </c:dLbl>
            <c:dLbl>
              <c:idx val="7"/>
              <c:spPr>
                <a:solidFill>
                  <a:srgbClr val="FFFF00"/>
                </a:solidFill>
              </c:spPr>
              <c:txPr>
                <a:bodyPr/>
                <a:lstStyle/>
                <a:p>
                  <a:pPr>
                    <a:defRPr/>
                  </a:pPr>
                  <a:endParaRPr lang="fr-FR"/>
                </a:p>
              </c:txPr>
            </c:dLbl>
            <c:dLbl>
              <c:idx val="8"/>
              <c:spPr>
                <a:solidFill>
                  <a:srgbClr val="FFFF00"/>
                </a:solidFill>
              </c:spPr>
              <c:txPr>
                <a:bodyPr/>
                <a:lstStyle/>
                <a:p>
                  <a:pPr>
                    <a:defRPr/>
                  </a:pPr>
                  <a:endParaRPr lang="fr-FR"/>
                </a:p>
              </c:txPr>
            </c:dLbl>
            <c:dLbl>
              <c:idx val="9"/>
              <c:spPr>
                <a:noFill/>
              </c:spPr>
              <c:txPr>
                <a:bodyPr/>
                <a:lstStyle/>
                <a:p>
                  <a:pPr>
                    <a:defRPr/>
                  </a:pPr>
                  <a:endParaRPr lang="fr-FR"/>
                </a:p>
              </c:txPr>
            </c:dLbl>
            <c:dLbl>
              <c:idx val="10"/>
              <c:spPr>
                <a:solidFill>
                  <a:srgbClr val="FFFF00"/>
                </a:solidFill>
              </c:spPr>
              <c:txPr>
                <a:bodyPr/>
                <a:lstStyle/>
                <a:p>
                  <a:pPr>
                    <a:defRPr/>
                  </a:pPr>
                  <a:endParaRPr lang="fr-FR"/>
                </a:p>
              </c:txPr>
            </c:dLbl>
            <c:dLbl>
              <c:idx val="11"/>
              <c:spPr>
                <a:noFill/>
              </c:spPr>
              <c:txPr>
                <a:bodyPr/>
                <a:lstStyle/>
                <a:p>
                  <a:pPr>
                    <a:defRPr/>
                  </a:pPr>
                  <a:endParaRPr lang="fr-FR"/>
                </a:p>
              </c:txPr>
            </c:dLbl>
            <c:dLbl>
              <c:idx val="12"/>
              <c:spPr>
                <a:solidFill>
                  <a:srgbClr val="FFFF00"/>
                </a:solidFill>
              </c:spPr>
              <c:txPr>
                <a:bodyPr/>
                <a:lstStyle/>
                <a:p>
                  <a:pPr>
                    <a:defRPr/>
                  </a:pPr>
                  <a:endParaRPr lang="fr-FR"/>
                </a:p>
              </c:txPr>
            </c:dLbl>
            <c:dLbl>
              <c:idx val="13"/>
              <c:spPr>
                <a:noFill/>
              </c:spPr>
              <c:txPr>
                <a:bodyPr/>
                <a:lstStyle/>
                <a:p>
                  <a:pPr>
                    <a:defRPr/>
                  </a:pPr>
                  <a:endParaRPr lang="fr-FR"/>
                </a:p>
              </c:txPr>
            </c:dLbl>
            <c:dLbl>
              <c:idx val="14"/>
              <c:spPr>
                <a:solidFill>
                  <a:srgbClr val="FFFF00"/>
                </a:solidFill>
              </c:spPr>
              <c:txPr>
                <a:bodyPr/>
                <a:lstStyle/>
                <a:p>
                  <a:pPr>
                    <a:defRPr/>
                  </a:pPr>
                  <a:endParaRPr lang="fr-FR"/>
                </a:p>
              </c:txPr>
            </c:dLbl>
            <c:dLbl>
              <c:idx val="15"/>
              <c:layout>
                <c:manualLayout>
                  <c:x val="-2.3809523809523812E-2"/>
                  <c:y val="-1.4610388676603648E-2"/>
                </c:manualLayout>
              </c:layout>
              <c:spPr>
                <a:solidFill>
                  <a:srgbClr val="FFFF00"/>
                </a:solidFill>
              </c:spPr>
              <c:txPr>
                <a:bodyPr/>
                <a:lstStyle/>
                <a:p>
                  <a:pPr>
                    <a:defRPr/>
                  </a:pPr>
                  <a:endParaRPr lang="fr-FR"/>
                </a:p>
              </c:txPr>
              <c:showVal val="1"/>
            </c:dLbl>
            <c:dLbl>
              <c:idx val="16"/>
              <c:layout>
                <c:manualLayout>
                  <c:x val="3.7202380952380952E-2"/>
                  <c:y val="2.9220777353207297E-2"/>
                </c:manualLayout>
              </c:layout>
              <c:spPr>
                <a:solidFill>
                  <a:srgbClr val="FFFF00"/>
                </a:solidFill>
              </c:spPr>
              <c:txPr>
                <a:bodyPr/>
                <a:lstStyle/>
                <a:p>
                  <a:pPr>
                    <a:defRPr/>
                  </a:pPr>
                  <a:endParaRPr lang="fr-FR"/>
                </a:p>
              </c:txPr>
              <c:showVal val="1"/>
            </c:dLbl>
            <c:dLbl>
              <c:idx val="17"/>
              <c:layout>
                <c:manualLayout>
                  <c:x val="-1.7857142857142856E-2"/>
                  <c:y val="-1.2175323897169662E-2"/>
                </c:manualLayout>
              </c:layout>
              <c:spPr>
                <a:solidFill>
                  <a:srgbClr val="FFFF00"/>
                </a:solidFill>
              </c:spPr>
              <c:txPr>
                <a:bodyPr/>
                <a:lstStyle/>
                <a:p>
                  <a:pPr>
                    <a:defRPr/>
                  </a:pPr>
                  <a:endParaRPr lang="fr-FR"/>
                </a:p>
              </c:txPr>
              <c:showVal val="1"/>
            </c:dLbl>
            <c:dLbl>
              <c:idx val="19"/>
              <c:spPr>
                <a:solidFill>
                  <a:srgbClr val="FFFF00"/>
                </a:solidFill>
              </c:spPr>
              <c:txPr>
                <a:bodyPr/>
                <a:lstStyle/>
                <a:p>
                  <a:pPr>
                    <a:defRPr/>
                  </a:pPr>
                  <a:endParaRPr lang="fr-FR"/>
                </a:p>
              </c:txPr>
            </c:dLbl>
            <c:showVal val="1"/>
          </c:dLbls>
          <c:cat>
            <c:strRef>
              <c:f>Sheet1!$A$2:$A$21</c:f>
              <c:strCache>
                <c:ptCount val="20"/>
                <c:pt idx="0">
                  <c:v>Pas serein *</c:v>
                </c:pt>
                <c:pt idx="1">
                  <c:v>Soutenabilité difficile</c:v>
                </c:pt>
                <c:pt idx="2">
                  <c:v>Complexité forte</c:v>
                </c:pt>
                <c:pt idx="3">
                  <c:v>Pression temporelle</c:v>
                </c:pt>
                <c:pt idx="4">
                  <c:v>Devoir abandonner une tâche perturbe</c:v>
                </c:pt>
                <c:pt idx="5">
                  <c:v>Traiter trop vite *</c:v>
                </c:pt>
                <c:pt idx="6">
                  <c:v>Pas choisir la façon de procéder</c:v>
                </c:pt>
                <c:pt idx="7">
                  <c:v>Pression psy *</c:v>
                </c:pt>
                <c:pt idx="8">
                  <c:v>Manque de reconnaissance *</c:v>
                </c:pt>
                <c:pt idx="9">
                  <c:v>Travail pas varié</c:v>
                </c:pt>
                <c:pt idx="10">
                  <c:v>Faire des choses désapprouvées *</c:v>
                </c:pt>
                <c:pt idx="11">
                  <c:v>Ergonomie insatisfaisante</c:v>
                </c:pt>
                <c:pt idx="12">
                  <c:v>Ne pas avoir les moyens pour qualité *</c:v>
                </c:pt>
                <c:pt idx="13">
                  <c:v>Peur perdre emploi</c:v>
                </c:pt>
                <c:pt idx="14">
                  <c:v>Tensions public *</c:v>
                </c:pt>
                <c:pt idx="15">
                  <c:v>Relation hiérarchie insatisfaisante *</c:v>
                </c:pt>
                <c:pt idx="16">
                  <c:v>Contact avec détresse *</c:v>
                </c:pt>
                <c:pt idx="17">
                  <c:v>Ordres contradictoires</c:v>
                </c:pt>
                <c:pt idx="18">
                  <c:v>Relation collègues insatisfaisante</c:v>
                </c:pt>
                <c:pt idx="19">
                  <c:v>Tble psy en lien avec W *</c:v>
                </c:pt>
              </c:strCache>
            </c:strRef>
          </c:cat>
          <c:val>
            <c:numRef>
              <c:f>Sheet1!$C$2:$C$21</c:f>
              <c:numCache>
                <c:formatCode>0%</c:formatCode>
                <c:ptCount val="20"/>
                <c:pt idx="0">
                  <c:v>0.1800000000000001</c:v>
                </c:pt>
                <c:pt idx="1">
                  <c:v>0.45</c:v>
                </c:pt>
                <c:pt idx="2">
                  <c:v>0.46</c:v>
                </c:pt>
                <c:pt idx="3">
                  <c:v>0.4100000000000002</c:v>
                </c:pt>
                <c:pt idx="4">
                  <c:v>0.31000000000000022</c:v>
                </c:pt>
                <c:pt idx="5">
                  <c:v>0.30000000000000021</c:v>
                </c:pt>
                <c:pt idx="6">
                  <c:v>0.23</c:v>
                </c:pt>
                <c:pt idx="7">
                  <c:v>0.31000000000000022</c:v>
                </c:pt>
                <c:pt idx="8">
                  <c:v>0.26</c:v>
                </c:pt>
                <c:pt idx="9">
                  <c:v>0.22</c:v>
                </c:pt>
                <c:pt idx="10">
                  <c:v>0.23</c:v>
                </c:pt>
                <c:pt idx="11">
                  <c:v>0.2</c:v>
                </c:pt>
                <c:pt idx="12">
                  <c:v>0.1800000000000001</c:v>
                </c:pt>
                <c:pt idx="13">
                  <c:v>0.13</c:v>
                </c:pt>
                <c:pt idx="14">
                  <c:v>0.17</c:v>
                </c:pt>
                <c:pt idx="15">
                  <c:v>0.16</c:v>
                </c:pt>
                <c:pt idx="16">
                  <c:v>0.45</c:v>
                </c:pt>
                <c:pt idx="17">
                  <c:v>0.1</c:v>
                </c:pt>
                <c:pt idx="18">
                  <c:v>4.0000000000000022E-2</c:v>
                </c:pt>
                <c:pt idx="19">
                  <c:v>0.15000000000000011</c:v>
                </c:pt>
              </c:numCache>
            </c:numRef>
          </c:val>
        </c:ser>
        <c:dLbls>
          <c:showVal val="1"/>
        </c:dLbls>
        <c:axId val="113061248"/>
        <c:axId val="113063040"/>
      </c:radarChart>
      <c:catAx>
        <c:axId val="113061248"/>
        <c:scaling>
          <c:orientation val="minMax"/>
        </c:scaling>
        <c:axPos val="b"/>
        <c:majorGridlines>
          <c:spPr>
            <a:ln w="12721">
              <a:solidFill>
                <a:schemeClr val="tx1"/>
              </a:solidFill>
              <a:prstDash val="sysDash"/>
            </a:ln>
          </c:spPr>
        </c:majorGridlines>
        <c:numFmt formatCode="General" sourceLinked="1"/>
        <c:tickLblPos val="nextTo"/>
        <c:txPr>
          <a:bodyPr rot="0" vert="horz"/>
          <a:lstStyle/>
          <a:p>
            <a:pPr>
              <a:defRPr b="0"/>
            </a:pPr>
            <a:endParaRPr lang="fr-FR"/>
          </a:p>
        </c:txPr>
        <c:crossAx val="113063040"/>
        <c:crosses val="autoZero"/>
        <c:lblAlgn val="ctr"/>
        <c:lblOffset val="100"/>
      </c:catAx>
      <c:valAx>
        <c:axId val="113063040"/>
        <c:scaling>
          <c:orientation val="minMax"/>
          <c:max val="0.5"/>
          <c:min val="0"/>
        </c:scaling>
        <c:axPos val="l"/>
        <c:numFmt formatCode="0%" sourceLinked="1"/>
        <c:majorTickMark val="none"/>
        <c:tickLblPos val="none"/>
        <c:spPr>
          <a:ln w="12721">
            <a:solidFill>
              <a:schemeClr val="bg1">
                <a:lumMod val="75000"/>
              </a:schemeClr>
            </a:solidFill>
            <a:prstDash val="sysDash"/>
          </a:ln>
        </c:spPr>
        <c:crossAx val="113061248"/>
        <c:crosses val="autoZero"/>
        <c:crossBetween val="between"/>
      </c:valAx>
      <c:spPr>
        <a:solidFill>
          <a:schemeClr val="bg1"/>
        </a:solidFill>
        <a:ln w="25443">
          <a:noFill/>
        </a:ln>
      </c:spPr>
    </c:plotArea>
    <c:legend>
      <c:legendPos val="r"/>
      <c:layout>
        <c:manualLayout>
          <c:xMode val="edge"/>
          <c:yMode val="edge"/>
          <c:x val="0.80298579865016873"/>
          <c:y val="0.84780766161246268"/>
          <c:w val="0.19493051649793774"/>
          <c:h val="0.15219233838753754"/>
        </c:manualLayout>
      </c:layout>
      <c:spPr>
        <a:noFill/>
        <a:ln w="3180">
          <a:noFill/>
          <a:prstDash val="solid"/>
        </a:ln>
      </c:spPr>
    </c:legend>
    <c:plotVisOnly val="1"/>
    <c:dispBlanksAs val="gap"/>
  </c:chart>
  <c:spPr>
    <a:noFill/>
    <a:ln>
      <a:noFill/>
    </a:ln>
  </c:spPr>
  <c:txPr>
    <a:bodyPr/>
    <a:lstStyle/>
    <a:p>
      <a:pPr>
        <a:defRPr sz="1400" b="1" i="0" u="none" strike="noStrike" baseline="0">
          <a:solidFill>
            <a:schemeClr val="tx1"/>
          </a:solidFill>
          <a:latin typeface="Arial"/>
          <a:ea typeface="Arial"/>
          <a:cs typeface="Arial"/>
        </a:defRPr>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0.92031</cdr:x>
      <cdr:y>0.82562</cdr:y>
    </cdr:from>
    <cdr:to>
      <cdr:x>1</cdr:x>
      <cdr:y>0.87501</cdr:y>
    </cdr:to>
    <cdr:sp macro="" textlink="">
      <cdr:nvSpPr>
        <cdr:cNvPr id="2" name="Ellipse 1"/>
        <cdr:cNvSpPr/>
      </cdr:nvSpPr>
      <cdr:spPr>
        <a:xfrm xmlns:a="http://schemas.openxmlformats.org/drawingml/2006/main">
          <a:off x="7945210" y="4329339"/>
          <a:ext cx="687993" cy="258989"/>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04..</a:t>
          </a:r>
          <a:endParaRPr lang="fr-FR" b="1" dirty="0">
            <a:solidFill>
              <a:srgbClr val="000000"/>
            </a:solidFill>
          </a:endParaRPr>
        </a:p>
      </cdr:txBody>
    </cdr:sp>
  </cdr:relSizeAnchor>
  <cdr:relSizeAnchor xmlns:cdr="http://schemas.openxmlformats.org/drawingml/2006/chartDrawing">
    <cdr:from>
      <cdr:x>0.91516</cdr:x>
      <cdr:y>0.72376</cdr:y>
    </cdr:from>
    <cdr:to>
      <cdr:x>0.98867</cdr:x>
      <cdr:y>0.7709</cdr:y>
    </cdr:to>
    <cdr:sp macro="" textlink="">
      <cdr:nvSpPr>
        <cdr:cNvPr id="3" name="Ellipse 2"/>
        <cdr:cNvSpPr/>
      </cdr:nvSpPr>
      <cdr:spPr>
        <a:xfrm xmlns:a="http://schemas.openxmlformats.org/drawingml/2006/main">
          <a:off x="7900776" y="3795234"/>
          <a:ext cx="634627" cy="247190"/>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84</a:t>
          </a:r>
          <a:endParaRPr lang="fr-FR" b="1" dirty="0">
            <a:solidFill>
              <a:srgbClr val="000000"/>
            </a:solidFill>
          </a:endParaRPr>
        </a:p>
      </cdr:txBody>
    </cdr:sp>
  </cdr:relSizeAnchor>
  <cdr:relSizeAnchor xmlns:cdr="http://schemas.openxmlformats.org/drawingml/2006/chartDrawing">
    <cdr:from>
      <cdr:x>0.91516</cdr:x>
      <cdr:y>0.64236</cdr:y>
    </cdr:from>
    <cdr:to>
      <cdr:x>0.98299</cdr:x>
      <cdr:y>0.69884</cdr:y>
    </cdr:to>
    <cdr:sp macro="" textlink="">
      <cdr:nvSpPr>
        <cdr:cNvPr id="4" name="Ellipse 3"/>
        <cdr:cNvSpPr/>
      </cdr:nvSpPr>
      <cdr:spPr>
        <a:xfrm xmlns:a="http://schemas.openxmlformats.org/drawingml/2006/main">
          <a:off x="7900777" y="3368348"/>
          <a:ext cx="585590" cy="296167"/>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83</a:t>
          </a:r>
          <a:endParaRPr lang="fr-FR" b="1" dirty="0">
            <a:solidFill>
              <a:srgbClr val="000000"/>
            </a:solidFill>
          </a:endParaRPr>
        </a:p>
      </cdr:txBody>
    </cdr:sp>
  </cdr:relSizeAnchor>
  <cdr:relSizeAnchor xmlns:cdr="http://schemas.openxmlformats.org/drawingml/2006/chartDrawing">
    <cdr:from>
      <cdr:x>0.91732</cdr:x>
      <cdr:y>0.50712</cdr:y>
    </cdr:from>
    <cdr:to>
      <cdr:x>0.98137</cdr:x>
      <cdr:y>0.56361</cdr:y>
    </cdr:to>
    <cdr:sp macro="" textlink="">
      <cdr:nvSpPr>
        <cdr:cNvPr id="5" name="Ellipse 4"/>
        <cdr:cNvSpPr/>
      </cdr:nvSpPr>
      <cdr:spPr>
        <a:xfrm xmlns:a="http://schemas.openxmlformats.org/drawingml/2006/main">
          <a:off x="7919438" y="2659204"/>
          <a:ext cx="552957" cy="296219"/>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05</a:t>
          </a:r>
          <a:endParaRPr lang="fr-FR" b="1" dirty="0">
            <a:solidFill>
              <a:srgbClr val="000000"/>
            </a:solidFill>
          </a:endParaRPr>
        </a:p>
      </cdr:txBody>
    </cdr:sp>
  </cdr:relSizeAnchor>
  <cdr:relSizeAnchor xmlns:cdr="http://schemas.openxmlformats.org/drawingml/2006/chartDrawing">
    <cdr:from>
      <cdr:x>0.91516</cdr:x>
      <cdr:y>0.13746</cdr:y>
    </cdr:from>
    <cdr:to>
      <cdr:x>0.9811</cdr:x>
      <cdr:y>0.20328</cdr:y>
    </cdr:to>
    <cdr:sp macro="" textlink="">
      <cdr:nvSpPr>
        <cdr:cNvPr id="6" name="Ellipse 5"/>
        <cdr:cNvSpPr/>
      </cdr:nvSpPr>
      <cdr:spPr>
        <a:xfrm xmlns:a="http://schemas.openxmlformats.org/drawingml/2006/main">
          <a:off x="7900776" y="720808"/>
          <a:ext cx="569274" cy="345143"/>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06</a:t>
          </a:r>
          <a:endParaRPr lang="fr-FR" b="1" dirty="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0.85546</cdr:x>
      <cdr:y>0.84697</cdr:y>
    </cdr:from>
    <cdr:to>
      <cdr:x>0.93515</cdr:x>
      <cdr:y>0.9097</cdr:y>
    </cdr:to>
    <cdr:sp macro="" textlink="">
      <cdr:nvSpPr>
        <cdr:cNvPr id="2" name="Ellipse 1"/>
        <cdr:cNvSpPr/>
      </cdr:nvSpPr>
      <cdr:spPr>
        <a:xfrm xmlns:a="http://schemas.openxmlformats.org/drawingml/2006/main">
          <a:off x="7385387" y="4441303"/>
          <a:ext cx="687980" cy="328908"/>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04..</a:t>
          </a:r>
          <a:endParaRPr lang="fr-FR" b="1" dirty="0">
            <a:solidFill>
              <a:srgbClr val="000000"/>
            </a:solidFill>
          </a:endParaRPr>
        </a:p>
      </cdr:txBody>
    </cdr:sp>
  </cdr:relSizeAnchor>
  <cdr:relSizeAnchor xmlns:cdr="http://schemas.openxmlformats.org/drawingml/2006/chartDrawing">
    <cdr:from>
      <cdr:x>0.83655</cdr:x>
      <cdr:y>0.66353</cdr:y>
    </cdr:from>
    <cdr:to>
      <cdr:x>0.91006</cdr:x>
      <cdr:y>0.71067</cdr:y>
    </cdr:to>
    <cdr:sp macro="" textlink="">
      <cdr:nvSpPr>
        <cdr:cNvPr id="3" name="Ellipse 2"/>
        <cdr:cNvSpPr/>
      </cdr:nvSpPr>
      <cdr:spPr>
        <a:xfrm xmlns:a="http://schemas.openxmlformats.org/drawingml/2006/main">
          <a:off x="7222070" y="3479394"/>
          <a:ext cx="634627" cy="247190"/>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84</a:t>
          </a:r>
          <a:endParaRPr lang="fr-FR" b="1" dirty="0">
            <a:solidFill>
              <a:srgbClr val="000000"/>
            </a:solidFill>
          </a:endParaRPr>
        </a:p>
      </cdr:txBody>
    </cdr:sp>
  </cdr:relSizeAnchor>
  <cdr:relSizeAnchor xmlns:cdr="http://schemas.openxmlformats.org/drawingml/2006/chartDrawing">
    <cdr:from>
      <cdr:x>0.83655</cdr:x>
      <cdr:y>0.42185</cdr:y>
    </cdr:from>
    <cdr:to>
      <cdr:x>0.90438</cdr:x>
      <cdr:y>0.47833</cdr:y>
    </cdr:to>
    <cdr:sp macro="" textlink="">
      <cdr:nvSpPr>
        <cdr:cNvPr id="4" name="Ellipse 3"/>
        <cdr:cNvSpPr/>
      </cdr:nvSpPr>
      <cdr:spPr>
        <a:xfrm xmlns:a="http://schemas.openxmlformats.org/drawingml/2006/main">
          <a:off x="7222070" y="2212057"/>
          <a:ext cx="585590" cy="296166"/>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83</a:t>
          </a:r>
          <a:endParaRPr lang="fr-FR" b="1" dirty="0">
            <a:solidFill>
              <a:srgbClr val="000000"/>
            </a:solidFill>
          </a:endParaRPr>
        </a:p>
      </cdr:txBody>
    </cdr:sp>
  </cdr:relSizeAnchor>
  <cdr:relSizeAnchor xmlns:cdr="http://schemas.openxmlformats.org/drawingml/2006/chartDrawing">
    <cdr:from>
      <cdr:x>0.87409</cdr:x>
      <cdr:y>0.16192</cdr:y>
    </cdr:from>
    <cdr:to>
      <cdr:x>0.93814</cdr:x>
      <cdr:y>0.21841</cdr:y>
    </cdr:to>
    <cdr:sp macro="" textlink="">
      <cdr:nvSpPr>
        <cdr:cNvPr id="5" name="Ellipse 4"/>
        <cdr:cNvSpPr/>
      </cdr:nvSpPr>
      <cdr:spPr>
        <a:xfrm xmlns:a="http://schemas.openxmlformats.org/drawingml/2006/main">
          <a:off x="7546214" y="849066"/>
          <a:ext cx="552957" cy="296219"/>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05</a:t>
          </a:r>
          <a:endParaRPr lang="fr-FR" b="1" dirty="0">
            <a:solidFill>
              <a:srgbClr val="000000"/>
            </a:solidFill>
          </a:endParaRPr>
        </a:p>
      </cdr:txBody>
    </cdr:sp>
  </cdr:relSizeAnchor>
  <cdr:relSizeAnchor xmlns:cdr="http://schemas.openxmlformats.org/drawingml/2006/chartDrawing">
    <cdr:from>
      <cdr:x>0.83458</cdr:x>
      <cdr:y>0.48247</cdr:y>
    </cdr:from>
    <cdr:to>
      <cdr:x>0.90052</cdr:x>
      <cdr:y>0.54829</cdr:y>
    </cdr:to>
    <cdr:sp macro="" textlink="">
      <cdr:nvSpPr>
        <cdr:cNvPr id="6" name="Ellipse 5"/>
        <cdr:cNvSpPr/>
      </cdr:nvSpPr>
      <cdr:spPr>
        <a:xfrm xmlns:a="http://schemas.openxmlformats.org/drawingml/2006/main">
          <a:off x="7205136" y="2529928"/>
          <a:ext cx="569274" cy="345143"/>
        </a:xfrm>
        <a:prstGeom xmlns:a="http://schemas.openxmlformats.org/drawingml/2006/main" prst="ellipse">
          <a:avLst/>
        </a:prstGeom>
        <a:solidFill xmlns:a="http://schemas.openxmlformats.org/drawingml/2006/main">
          <a:srgbClr val="FFFF00"/>
        </a:solidFill>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algn="l" rtl="0" fontAlgn="base">
            <a:spcBef>
              <a:spcPct val="0"/>
            </a:spcBef>
            <a:spcAft>
              <a:spcPct val="0"/>
            </a:spcAft>
            <a:defRPr kern="1200">
              <a:solidFill>
                <a:srgbClr val="FFFFFF"/>
              </a:solidFill>
              <a:latin typeface="Verdana"/>
            </a:defRPr>
          </a:lvl1pPr>
          <a:lvl2pPr marL="457200" algn="l" rtl="0" fontAlgn="base">
            <a:spcBef>
              <a:spcPct val="0"/>
            </a:spcBef>
            <a:spcAft>
              <a:spcPct val="0"/>
            </a:spcAft>
            <a:defRPr kern="1200">
              <a:solidFill>
                <a:srgbClr val="FFFFFF"/>
              </a:solidFill>
              <a:latin typeface="Verdana"/>
            </a:defRPr>
          </a:lvl2pPr>
          <a:lvl3pPr marL="914400" algn="l" rtl="0" fontAlgn="base">
            <a:spcBef>
              <a:spcPct val="0"/>
            </a:spcBef>
            <a:spcAft>
              <a:spcPct val="0"/>
            </a:spcAft>
            <a:defRPr kern="1200">
              <a:solidFill>
                <a:srgbClr val="FFFFFF"/>
              </a:solidFill>
              <a:latin typeface="Verdana"/>
            </a:defRPr>
          </a:lvl3pPr>
          <a:lvl4pPr marL="1371600" algn="l" rtl="0" fontAlgn="base">
            <a:spcBef>
              <a:spcPct val="0"/>
            </a:spcBef>
            <a:spcAft>
              <a:spcPct val="0"/>
            </a:spcAft>
            <a:defRPr kern="1200">
              <a:solidFill>
                <a:srgbClr val="FFFFFF"/>
              </a:solidFill>
              <a:latin typeface="Verdana"/>
            </a:defRPr>
          </a:lvl4pPr>
          <a:lvl5pPr marL="1828800" algn="l" rtl="0" fontAlgn="base">
            <a:spcBef>
              <a:spcPct val="0"/>
            </a:spcBef>
            <a:spcAft>
              <a:spcPct val="0"/>
            </a:spcAft>
            <a:defRPr kern="1200">
              <a:solidFill>
                <a:srgbClr val="FFFFFF"/>
              </a:solidFill>
              <a:latin typeface="Verdana"/>
            </a:defRPr>
          </a:lvl5pPr>
          <a:lvl6pPr marL="2286000" algn="l" defTabSz="914400" rtl="0" eaLnBrk="1" latinLnBrk="0" hangingPunct="1">
            <a:defRPr kern="1200">
              <a:solidFill>
                <a:srgbClr val="FFFFFF"/>
              </a:solidFill>
              <a:latin typeface="Verdana"/>
            </a:defRPr>
          </a:lvl6pPr>
          <a:lvl7pPr marL="2743200" algn="l" defTabSz="914400" rtl="0" eaLnBrk="1" latinLnBrk="0" hangingPunct="1">
            <a:defRPr kern="1200">
              <a:solidFill>
                <a:srgbClr val="FFFFFF"/>
              </a:solidFill>
              <a:latin typeface="Verdana"/>
            </a:defRPr>
          </a:lvl7pPr>
          <a:lvl8pPr marL="3200400" algn="l" defTabSz="914400" rtl="0" eaLnBrk="1" latinLnBrk="0" hangingPunct="1">
            <a:defRPr kern="1200">
              <a:solidFill>
                <a:srgbClr val="FFFFFF"/>
              </a:solidFill>
              <a:latin typeface="Verdana"/>
            </a:defRPr>
          </a:lvl8pPr>
          <a:lvl9pPr marL="3657600" algn="l" defTabSz="914400" rtl="0" eaLnBrk="1" latinLnBrk="0" hangingPunct="1">
            <a:defRPr kern="1200">
              <a:solidFill>
                <a:srgbClr val="FFFFFF"/>
              </a:solidFill>
              <a:latin typeface="Verdana"/>
            </a:defRPr>
          </a:lvl9pPr>
        </a:lstStyle>
        <a:p xmlns:a="http://schemas.openxmlformats.org/drawingml/2006/main">
          <a:pPr algn="ctr"/>
          <a:r>
            <a:rPr lang="fr-FR" b="1" dirty="0" smtClean="0">
              <a:solidFill>
                <a:srgbClr val="000000"/>
              </a:solidFill>
            </a:rPr>
            <a:t>06</a:t>
          </a:r>
          <a:endParaRPr lang="fr-FR"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4093455"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defTabSz="990462" eaLnBrk="0" hangingPunct="0">
              <a:defRPr sz="1300"/>
            </a:lvl1pPr>
          </a:lstStyle>
          <a:p>
            <a:r>
              <a:rPr lang="fr-FR"/>
              <a:t>2</a:t>
            </a:r>
            <a:r>
              <a:rPr lang="fr-FR" baseline="30000"/>
              <a:t>ème</a:t>
            </a:r>
            <a:r>
              <a:rPr lang="fr-FR"/>
              <a:t> Réunion nationale des référents régionaux Evrest</a:t>
            </a:r>
          </a:p>
        </p:txBody>
      </p:sp>
      <p:sp>
        <p:nvSpPr>
          <p:cNvPr id="52227" name="Rectangle 3"/>
          <p:cNvSpPr>
            <a:spLocks noGrp="1" noChangeArrowheads="1"/>
          </p:cNvSpPr>
          <p:nvPr>
            <p:ph type="dt" sz="quarter" idx="1"/>
          </p:nvPr>
        </p:nvSpPr>
        <p:spPr bwMode="auto">
          <a:xfrm>
            <a:off x="4020506" y="0"/>
            <a:ext cx="3077137"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algn="r" defTabSz="990462" eaLnBrk="0" hangingPunct="0">
              <a:defRPr sz="1300"/>
            </a:lvl1pPr>
          </a:lstStyle>
          <a:p>
            <a:fld id="{E25A351B-EA6E-404B-AEB6-B38F849FC4A3}" type="datetimeFigureOut">
              <a:rPr lang="fr-FR"/>
              <a:pPr/>
              <a:t>10/01/2014</a:t>
            </a:fld>
            <a:r>
              <a:rPr lang="fr-FR"/>
              <a:t>14 Mars 2008</a:t>
            </a:r>
          </a:p>
        </p:txBody>
      </p:sp>
      <p:sp>
        <p:nvSpPr>
          <p:cNvPr id="52228" name="Rectangle 4"/>
          <p:cNvSpPr>
            <a:spLocks noGrp="1" noChangeArrowheads="1"/>
          </p:cNvSpPr>
          <p:nvPr>
            <p:ph type="ftr" sz="quarter" idx="2"/>
          </p:nvPr>
        </p:nvSpPr>
        <p:spPr bwMode="auto">
          <a:xfrm>
            <a:off x="0"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defTabSz="990462" eaLnBrk="0" hangingPunct="0">
              <a:defRPr sz="1300"/>
            </a:lvl1pPr>
          </a:lstStyle>
          <a:p>
            <a:endParaRPr lang="fr-FR"/>
          </a:p>
        </p:txBody>
      </p:sp>
      <p:sp>
        <p:nvSpPr>
          <p:cNvPr id="52229" name="Rectangle 5"/>
          <p:cNvSpPr>
            <a:spLocks noGrp="1" noChangeArrowheads="1"/>
          </p:cNvSpPr>
          <p:nvPr>
            <p:ph type="sldNum" sz="quarter" idx="3"/>
          </p:nvPr>
        </p:nvSpPr>
        <p:spPr bwMode="auto">
          <a:xfrm>
            <a:off x="4020506"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algn="r" defTabSz="990462" eaLnBrk="0" hangingPunct="0">
              <a:defRPr sz="1300"/>
            </a:lvl1pPr>
          </a:lstStyle>
          <a:p>
            <a:fld id="{13C53218-1BF8-44DA-B8DC-53B263F46470}" type="slidenum">
              <a:rPr lang="fr-F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7137"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defTabSz="990462" eaLnBrk="0" hangingPunct="0">
              <a:defRPr sz="1300"/>
            </a:lvl1pPr>
          </a:lstStyle>
          <a:p>
            <a:endParaRPr lang="fr-FR"/>
          </a:p>
        </p:txBody>
      </p:sp>
      <p:sp>
        <p:nvSpPr>
          <p:cNvPr id="30723" name="Rectangle 3"/>
          <p:cNvSpPr>
            <a:spLocks noGrp="1" noChangeArrowheads="1"/>
          </p:cNvSpPr>
          <p:nvPr>
            <p:ph type="dt" idx="1"/>
          </p:nvPr>
        </p:nvSpPr>
        <p:spPr bwMode="auto">
          <a:xfrm>
            <a:off x="4020506" y="0"/>
            <a:ext cx="3077137" cy="510667"/>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lvl1pPr algn="r" defTabSz="990462" eaLnBrk="0" hangingPunct="0">
              <a:defRPr sz="1300"/>
            </a:lvl1pPr>
          </a:lstStyle>
          <a:p>
            <a:fld id="{C97A1FD3-5B2E-479F-9B7C-00E7AB4409C1}" type="datetimeFigureOut">
              <a:rPr lang="fr-FR"/>
              <a:pPr/>
              <a:t>10/01/2014</a:t>
            </a:fld>
            <a:endParaRPr lang="fr-FR"/>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p:spPr>
        <p:txBody>
          <a:bodyPr vert="horz" wrap="square" lIns="99040" tIns="49520" rIns="99040" bIns="495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26" name="Rectangle 6"/>
          <p:cNvSpPr>
            <a:spLocks noGrp="1" noChangeArrowheads="1"/>
          </p:cNvSpPr>
          <p:nvPr>
            <p:ph type="ftr" sz="quarter" idx="4"/>
          </p:nvPr>
        </p:nvSpPr>
        <p:spPr bwMode="auto">
          <a:xfrm>
            <a:off x="0"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defTabSz="990462" eaLnBrk="0" hangingPunct="0">
              <a:defRPr sz="1300"/>
            </a:lvl1pPr>
          </a:lstStyle>
          <a:p>
            <a:endParaRPr lang="fr-FR"/>
          </a:p>
        </p:txBody>
      </p:sp>
      <p:sp>
        <p:nvSpPr>
          <p:cNvPr id="30727" name="Rectangle 7"/>
          <p:cNvSpPr>
            <a:spLocks noGrp="1" noChangeArrowheads="1"/>
          </p:cNvSpPr>
          <p:nvPr>
            <p:ph type="sldNum" sz="quarter" idx="5"/>
          </p:nvPr>
        </p:nvSpPr>
        <p:spPr bwMode="auto">
          <a:xfrm>
            <a:off x="4020506" y="9722309"/>
            <a:ext cx="3077137" cy="510667"/>
          </a:xfrm>
          <a:prstGeom prst="rect">
            <a:avLst/>
          </a:prstGeom>
          <a:noFill/>
          <a:ln w="9525">
            <a:noFill/>
            <a:miter lim="800000"/>
            <a:headEnd/>
            <a:tailEnd/>
          </a:ln>
        </p:spPr>
        <p:txBody>
          <a:bodyPr vert="horz" wrap="square" lIns="99040" tIns="49520" rIns="99040" bIns="49520" numCol="1" anchor="b" anchorCtr="0" compatLnSpc="1">
            <a:prstTxWarp prst="textNoShape">
              <a:avLst/>
            </a:prstTxWarp>
          </a:bodyPr>
          <a:lstStyle>
            <a:lvl1pPr algn="r" defTabSz="990462" eaLnBrk="0" hangingPunct="0">
              <a:defRPr sz="1300"/>
            </a:lvl1pPr>
          </a:lstStyle>
          <a:p>
            <a:fld id="{777CB515-05B1-4651-9A99-5AC828E36CC2}" type="slidenum">
              <a:rPr lang="fr-F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p:spPr>
        <p:txBody>
          <a:bodyPr/>
          <a:lstStyle/>
          <a:p>
            <a:r>
              <a:rPr lang="fr-FR" dirty="0" smtClean="0"/>
              <a:t>Tous les départements de PACAC (sauf le 04 et la</a:t>
            </a:r>
            <a:r>
              <a:rPr lang="fr-FR" baseline="0" dirty="0" smtClean="0"/>
              <a:t> Corse) dispose d’un nombre de fiches suffisant pour avoir une vision départementale des problématiques de santé au travail sur un plan descriptif.</a:t>
            </a:r>
          </a:p>
          <a:p>
            <a:r>
              <a:rPr lang="fr-FR" baseline="0" dirty="0" smtClean="0"/>
              <a:t>On remarque la forte croissance du 83 depuis 2010 et 2011, le rattrapage du 06 par le 13, le frémissement du 84 en 2013 et le bonhomme de chemin du 05. Et les marges de progrès du 04 et de la Corse !</a:t>
            </a:r>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p:spPr>
        <p:txBody>
          <a:bodyPr/>
          <a:lstStyle/>
          <a:p>
            <a:r>
              <a:rPr lang="fr-FR" dirty="0" smtClean="0"/>
              <a:t>La charge de travail est réellement minime pour les médecins</a:t>
            </a:r>
            <a:r>
              <a:rPr lang="fr-FR" baseline="0" dirty="0" smtClean="0"/>
              <a:t> ne recueillant que les fiches octobre paires, puisque cela représente que 40 enregistrements maximum par an en moyenne pour un médecin temps plein (et 20 en moyenne en PACA).</a:t>
            </a:r>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fr-FR" dirty="0" smtClean="0"/>
              <a:t>Un focus d’actualité !</a:t>
            </a:r>
          </a:p>
          <a:p>
            <a:endParaRPr lang="fr-FR" dirty="0" smtClean="0"/>
          </a:p>
          <a:p>
            <a:r>
              <a:rPr lang="fr-FR" dirty="0" smtClean="0"/>
              <a:t>Qui dit projet structuré dit indicateurs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fr-FR" dirty="0" smtClean="0"/>
              <a:t>Un document de l’HAS (téléchargeable</a:t>
            </a:r>
            <a:r>
              <a:rPr lang="fr-FR" baseline="0" dirty="0" smtClean="0"/>
              <a:t> sur leur site) rappelle comment construire des indicateurs en santé.</a:t>
            </a:r>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CCE7245-412C-43AF-B2E0-8AE2E5F32D7C}" type="slidenum">
              <a:rPr lang="fr-FR" smtClean="0"/>
              <a:pPr/>
              <a:t>16</a:t>
            </a:fld>
            <a:endParaRPr lang="fr-FR"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fr-FR" b="1" dirty="0" smtClean="0"/>
              <a:t>L’acceptabilité</a:t>
            </a:r>
            <a:r>
              <a:rPr lang="fr-FR" dirty="0" smtClean="0"/>
              <a:t> est une caractéristique essentielle d’un bon indicateur clinique. Pour qu’un indicateur soit accepté, il faut qu’il soit simple, mais aussi qu’il soit opérationnel et crédible. Il doit être « convivial », facile à élaborer, à recueillir et calculer, compréhensible et compris de la même façon par tous. D’une manière générale, il est souhaitable qu’un indicateur soit testé avant sa mise en œuvre.</a:t>
            </a:r>
          </a:p>
          <a:p>
            <a:pPr eaLnBrk="1" hangingPunct="1"/>
            <a:r>
              <a:rPr lang="fr-FR" dirty="0" smtClean="0"/>
              <a:t>La</a:t>
            </a:r>
            <a:r>
              <a:rPr lang="fr-FR" b="1" dirty="0" smtClean="0"/>
              <a:t> validité </a:t>
            </a:r>
            <a:r>
              <a:rPr lang="fr-FR" dirty="0" smtClean="0"/>
              <a:t>est l’aptitude de l’indicateur à refléter ce qu’il est censé mesurer, varier dans le même sens que ce qu’il mesure. Un indicateur est </a:t>
            </a:r>
            <a:r>
              <a:rPr lang="fr-FR" b="1" dirty="0" smtClean="0"/>
              <a:t>pertinent</a:t>
            </a:r>
            <a:r>
              <a:rPr lang="fr-FR" dirty="0" smtClean="0"/>
              <a:t> s’il permet d’identifier simplement des problèmes pour lesquels des actions de prévention ou de correction efficaces existent.</a:t>
            </a:r>
          </a:p>
          <a:p>
            <a:pPr eaLnBrk="1" hangingPunct="1"/>
            <a:r>
              <a:rPr lang="fr-FR" dirty="0" smtClean="0"/>
              <a:t>La </a:t>
            </a:r>
            <a:r>
              <a:rPr lang="fr-FR" b="1" dirty="0" smtClean="0"/>
              <a:t>reproductibilité</a:t>
            </a:r>
            <a:r>
              <a:rPr lang="fr-FR" dirty="0" smtClean="0"/>
              <a:t> est la capacité de produire plusieurs fois le même résultat lorsque la mesure est répétée dans le temps, dans des conditions identiques et sur les mêmes éléments.</a:t>
            </a:r>
          </a:p>
          <a:p>
            <a:pPr eaLnBrk="1" hangingPunct="1"/>
            <a:r>
              <a:rPr lang="fr-FR" dirty="0" smtClean="0"/>
              <a:t>La </a:t>
            </a:r>
            <a:r>
              <a:rPr lang="fr-FR" b="1" dirty="0" smtClean="0"/>
              <a:t>sensibilité </a:t>
            </a:r>
            <a:r>
              <a:rPr lang="fr-FR" dirty="0" smtClean="0"/>
              <a:t>est l’aptitude à varier beaucoup et rapidement lorsque apparaissent des variations, même de faible amplitude, du phénomène étudié, par exemple en fonction des actions que l’on met en œuvre. Un indicateur est dit </a:t>
            </a:r>
            <a:r>
              <a:rPr lang="fr-FR" b="1" dirty="0" smtClean="0"/>
              <a:t>spécifique</a:t>
            </a:r>
            <a:r>
              <a:rPr lang="fr-FR" dirty="0" smtClean="0"/>
              <a:t> lorsqu’il ne varie que si le phénomène à l’étude subit une modification.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fr-FR" dirty="0" smtClean="0"/>
              <a:t>Nos rapports annuels</a:t>
            </a:r>
            <a:r>
              <a:rPr lang="fr-FR" baseline="0" dirty="0" smtClean="0"/>
              <a:t> ne comportent en général que des indicateurs de moyens (indicateur décrit notre activité mais pas les résultats que produit notre activité). En effet, le but de notre activité n’est pas de réaliser des visites médicales (c’est un moyen) mais bien d’éviter les altérations de la santé, ce qui ne peut </a:t>
            </a:r>
            <a:r>
              <a:rPr lang="fr-FR" baseline="0" smtClean="0"/>
              <a:t>être </a:t>
            </a:r>
            <a:r>
              <a:rPr lang="fr-FR" baseline="0" smtClean="0"/>
              <a:t>envisagé </a:t>
            </a:r>
            <a:r>
              <a:rPr lang="fr-FR" baseline="0" dirty="0" smtClean="0"/>
              <a:t>qu’en réduisant les expositions (c’est le résultat).</a:t>
            </a:r>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fr-FR" dirty="0" smtClean="0"/>
              <a:t>Il est capital de choisir des indicateurs</a:t>
            </a:r>
            <a:r>
              <a:rPr lang="fr-FR" baseline="0" dirty="0" smtClean="0"/>
              <a:t> qui auront des chances de mettre en valeur notre activité !</a:t>
            </a:r>
          </a:p>
          <a:p>
            <a:r>
              <a:rPr lang="fr-FR" baseline="0" dirty="0" smtClean="0"/>
              <a:t>Pour cela se souvenir de la différence entre efficience et efficacité et qu’il vaut mieux choisir un indicateur d’exposition que d’atteinte à la santé.</a:t>
            </a:r>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fr-FR" dirty="0" smtClean="0"/>
              <a:t>Cette</a:t>
            </a:r>
            <a:r>
              <a:rPr lang="fr-FR" baseline="0" dirty="0" smtClean="0"/>
              <a:t> diapo et la suivante </a:t>
            </a:r>
            <a:r>
              <a:rPr lang="fr-FR" baseline="0" dirty="0" smtClean="0"/>
              <a:t>montrent les qualités de ces indicateurs : acceptable, simple, accessible et REPRODUCTIBLE</a:t>
            </a:r>
          </a:p>
          <a:p>
            <a:r>
              <a:rPr lang="fr-FR" baseline="0" dirty="0" smtClean="0"/>
              <a:t>C’est donc la pénibilité vécue qui semble le plus liée à la présence de TMS par rapport à la fréquence d’exposition</a:t>
            </a:r>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709430" y="4861236"/>
            <a:ext cx="5680444" cy="4605988"/>
          </a:xfrm>
          <a:noFill/>
          <a:ln/>
        </p:spPr>
        <p:txBody>
          <a:bodyPr/>
          <a:lstStyle/>
          <a:p>
            <a:pPr defTabSz="947684"/>
            <a:r>
              <a:rPr lang="fr-FR" dirty="0" smtClean="0"/>
              <a:t>Les objectifs initiaux</a:t>
            </a:r>
            <a:r>
              <a:rPr lang="fr-FR" baseline="0" dirty="0" smtClean="0"/>
              <a:t> d’EVREST sont parfaitement conforment à l’objet de notre mission. </a:t>
            </a:r>
            <a:r>
              <a:rPr lang="fr-FR" i="1" baseline="0" dirty="0" smtClean="0"/>
              <a:t>Extrait des recommandations de l’HAS sur le Dossier Médical Santé Travail (</a:t>
            </a:r>
            <a:r>
              <a:rPr lang="fr-FR" b="1" i="1" dirty="0" smtClean="0">
                <a:cs typeface="Arial" charset="0"/>
              </a:rPr>
              <a:t>HAS : </a:t>
            </a:r>
            <a:r>
              <a:rPr lang="fr-FR" i="1" dirty="0" smtClean="0">
                <a:cs typeface="Arial" charset="0"/>
              </a:rPr>
              <a:t>Le dossier médical  en santé au travail – Synthèse des recommandations – janvier 2009) : objectif du DMST : Aider le médecin du travail à apprécier le lien entre l’état de santé du travailleur d’une part et le poste et les conditions de travail d’autre part…</a:t>
            </a:r>
          </a:p>
          <a:p>
            <a:pPr defTabSz="947684"/>
            <a:r>
              <a:rPr lang="fr-FR" dirty="0" smtClean="0">
                <a:cs typeface="Arial" charset="0"/>
              </a:rPr>
              <a:t> </a:t>
            </a:r>
            <a:endParaRPr lang="fr-FR" dirty="0" smtClean="0"/>
          </a:p>
          <a:p>
            <a:pPr defTabSz="947684"/>
            <a:r>
              <a:rPr lang="fr-FR" dirty="0" smtClean="0"/>
              <a:t>Ces objectifs sont aussi adaptés à la mise en œuvre des projets de service.</a:t>
            </a:r>
            <a:endParaRPr lang="fr-FR"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r>
              <a:rPr lang="fr-FR" smtClean="0"/>
              <a:t>Pour la CARSAT la grande distribution représente 3% des salariés en PACA et 14% des maladies professionnelles reconnues.</a:t>
            </a:r>
          </a:p>
          <a:p>
            <a:r>
              <a:rPr lang="fr-FR" smtClean="0"/>
              <a:t>Pour EVREST les résultats sont quasi identiques : 4% des salariés de la base 2008-2009 et 14% les MPI possibles.</a:t>
            </a:r>
          </a:p>
          <a:p>
            <a:r>
              <a:rPr lang="fr-FR" smtClean="0"/>
              <a:t>Ce 1</a:t>
            </a:r>
            <a:r>
              <a:rPr lang="fr-FR" baseline="30000" smtClean="0"/>
              <a:t>er</a:t>
            </a:r>
            <a:r>
              <a:rPr lang="fr-FR" smtClean="0"/>
              <a:t> constat tend à valider la pertinence des observations.</a:t>
            </a:r>
          </a:p>
          <a:p>
            <a:r>
              <a:rPr lang="fr-FR" smtClean="0"/>
              <a:t>De même pour la CARSAT 0.22% de l’ensembles des salariés de PACA ont eu une MP reconnue pour 1,03% des salariés de la grande distribution.</a:t>
            </a:r>
          </a:p>
          <a:p>
            <a:r>
              <a:rPr lang="fr-FR" smtClean="0"/>
              <a:t>Pour EVREST ce sont 5% des salariés de la base 2008-2009 qui seraient susceptibles de déclarer une MP  et 18% des salariés de la grande distribution/</a:t>
            </a:r>
          </a:p>
          <a:p>
            <a:r>
              <a:rPr lang="fr-FR" smtClean="0"/>
              <a:t>Ce 2</a:t>
            </a:r>
            <a:r>
              <a:rPr lang="fr-FR" baseline="30000" smtClean="0"/>
              <a:t>ème</a:t>
            </a:r>
            <a:r>
              <a:rPr lang="fr-FR" smtClean="0"/>
              <a:t> constat évalue la problématique de la sous déclaration et l’importance des enjeux financiers notamment pour la grande distribution.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r>
              <a:rPr lang="fr-FR" smtClean="0"/>
              <a:t>D’où l’action co organisée par le GEST 05 et la CARSAT en 2010 dans le cadre du protocole de partenariat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54265"/>
            <a:fld id="{E4A78F5F-4C66-434E-A40D-F873EA761B53}" type="slidenum">
              <a:rPr lang="fr-FR" smtClean="0"/>
              <a:pPr defTabSz="954265"/>
              <a:t>24</a:t>
            </a:fld>
            <a:endParaRPr lang="fr-FR" dirty="0" smtClean="0"/>
          </a:p>
        </p:txBody>
      </p:sp>
      <p:sp>
        <p:nvSpPr>
          <p:cNvPr id="30723" name="Rectangle 2"/>
          <p:cNvSpPr>
            <a:spLocks noGrp="1" noRot="1" noChangeAspect="1" noChangeArrowheads="1" noTextEdit="1"/>
          </p:cNvSpPr>
          <p:nvPr>
            <p:ph type="sldImg"/>
          </p:nvPr>
        </p:nvSpPr>
        <p:spPr>
          <a:xfrm>
            <a:off x="996950" y="768350"/>
            <a:ext cx="5114925" cy="3836988"/>
          </a:xfrm>
          <a:ln/>
        </p:spPr>
      </p:sp>
      <p:sp>
        <p:nvSpPr>
          <p:cNvPr id="30724" name="Rectangle 3"/>
          <p:cNvSpPr>
            <a:spLocks noGrp="1" noChangeArrowheads="1"/>
          </p:cNvSpPr>
          <p:nvPr>
            <p:ph type="body" idx="1"/>
          </p:nvPr>
        </p:nvSpPr>
        <p:spPr>
          <a:xfrm>
            <a:off x="709599" y="4859518"/>
            <a:ext cx="5680103" cy="4607457"/>
          </a:xfrm>
          <a:noFill/>
          <a:ln/>
        </p:spPr>
        <p:txBody>
          <a:bodyPr/>
          <a:lstStyle/>
          <a:p>
            <a:pPr eaLnBrk="1" hangingPunct="1"/>
            <a:r>
              <a:rPr lang="fr-FR" smtClean="0"/>
              <a:t>A partir des constats issus des données de la CARSAT et des données issus d’EVREST, montrant notamment que la proportion de salariés de la Grande Distribution du 05 signalaient plus fréquemment que leur homologues de la région PACA des postures contraignantes et des efforts de port de charges jugés pénibles, une « formation action » a été construite. Les 6 entreprises avec CHSCT ont participé à une sensibilisation et à l’appropriation d’une grille d’analyse des TMS. Chaque enseigne a étudié un poste différent. Les résultats de ces études et les mesures de prévention suggérées ont été échangées entre les participants et chaque enseigne a bénéficié d’un document de transfert reprenant les recommandations des réalisations effectuées par les salariés eux-mêmes.</a:t>
            </a:r>
          </a:p>
          <a:p>
            <a:pPr eaLnBrk="1" hangingPunct="1"/>
            <a:r>
              <a:rPr lang="fr-FR" smtClean="0"/>
              <a:t>L’ensemble des salariés de ces enseignes étant intégrés dans l’observatoire EVREST, 2 ans plus tard, l’analyse des mêmes données montrait que la proportion de salariés de la grande distribution du 05  se plaignant de postures et d’efforts pénibles était revenue aux mêmes niveaux que ceux de PACA (ces derniers étant restés stables).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fr-FR" dirty="0" smtClean="0"/>
              <a:t>La</a:t>
            </a:r>
            <a:r>
              <a:rPr lang="fr-FR" baseline="0" dirty="0" smtClean="0"/>
              <a:t> base de l’épidémiologie est de se poser des questions et de vérifier par l’analyse statistique la validité des hypothèse</a:t>
            </a:r>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fr-FR" smtClean="0"/>
              <a:t>L’échantillon EVREST en PACA ne peut prétendre à la représentativité de l’ensemble de la population salariée. Toutefois il en est proche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fr-FR" dirty="0" smtClean="0"/>
              <a:t>Modèle explicatif des RPS : une boucle infernale ! NB 2 à 3 milliards d’euros pour le seul job </a:t>
            </a:r>
            <a:r>
              <a:rPr lang="fr-FR" dirty="0" err="1" smtClean="0"/>
              <a:t>strain</a:t>
            </a:r>
            <a:r>
              <a:rPr lang="fr-FR" dirty="0" smtClean="0"/>
              <a:t> (forte exigences et faible autonomie) selon étude INRS</a:t>
            </a:r>
          </a:p>
          <a:p>
            <a:r>
              <a:rPr lang="fr-FR" dirty="0" smtClean="0"/>
              <a:t>Le collège d’experts missionné par le gouvernement en 2008 pour définir les modalités nécessaires pour construire des indicateurs validés des RPS afin de prévoir une grande enquête nationale, a produit deux rapports (octobre 2009 et mars 2011).</a:t>
            </a:r>
          </a:p>
          <a:p>
            <a:r>
              <a:rPr lang="fr-FR" dirty="0" smtClean="0"/>
              <a:t>6 grandes « familles » de facteurs de risque ont été décrites :</a:t>
            </a:r>
          </a:p>
          <a:p>
            <a:r>
              <a:rPr lang="fr-FR" dirty="0" smtClean="0"/>
              <a:t>Charge et exigences du travail, Marge de manœuvre, Rapport sociaux et soutien collectif, Exigences émotionnelles, Conflit de valeurs, Insécurité socio-économique.</a:t>
            </a:r>
          </a:p>
          <a:p>
            <a:r>
              <a:rPr lang="fr-FR" dirty="0" smtClean="0"/>
              <a:t>Ces dangers sont nombreux et nous concernent tous plus ou moins.</a:t>
            </a:r>
          </a:p>
          <a:p>
            <a:r>
              <a:rPr lang="fr-FR" dirty="0" smtClean="0"/>
              <a:t>Comment rester en bonne santé malgré cette « exposition » qui ne pourra être réduite à zéro ?</a:t>
            </a:r>
          </a:p>
          <a:p>
            <a:r>
              <a:rPr lang="fr-FR" dirty="0" smtClean="0"/>
              <a:t>En effet, les individus déploient des </a:t>
            </a:r>
            <a:r>
              <a:rPr lang="fr-FR" b="1" u="sng" dirty="0" smtClean="0"/>
              <a:t>stratégies d’adaptation</a:t>
            </a:r>
            <a:r>
              <a:rPr lang="fr-FR" dirty="0" smtClean="0"/>
              <a:t> pour réaliser l’activité malgré ces facteurs psychosociaux. Ces stratégies d’adaptation mettent en œuvre :</a:t>
            </a:r>
          </a:p>
          <a:p>
            <a:r>
              <a:rPr lang="fr-FR" dirty="0" smtClean="0"/>
              <a:t>Des </a:t>
            </a:r>
            <a:r>
              <a:rPr lang="fr-FR" i="1" dirty="0" smtClean="0"/>
              <a:t>ressources collectives</a:t>
            </a:r>
            <a:r>
              <a:rPr lang="fr-FR" dirty="0" smtClean="0"/>
              <a:t> telles le partage, la circulation des savoirs, l’entraide, la délibération face aux décisions…</a:t>
            </a:r>
          </a:p>
          <a:p>
            <a:r>
              <a:rPr lang="fr-FR" dirty="0" smtClean="0"/>
              <a:t>Des </a:t>
            </a:r>
            <a:r>
              <a:rPr lang="fr-FR" i="1" dirty="0" smtClean="0"/>
              <a:t>ressources internes</a:t>
            </a:r>
            <a:r>
              <a:rPr lang="fr-FR" dirty="0" smtClean="0"/>
              <a:t> comme les savoir faire, les connaissances, les capacités cognitives, les ressources physiques, la capacité à intensifier sa production…</a:t>
            </a:r>
          </a:p>
          <a:p>
            <a:r>
              <a:rPr lang="fr-FR" dirty="0" smtClean="0"/>
              <a:t>Des </a:t>
            </a:r>
            <a:r>
              <a:rPr lang="fr-FR" i="1" dirty="0" smtClean="0"/>
              <a:t>ressources externes</a:t>
            </a:r>
            <a:r>
              <a:rPr lang="fr-FR" dirty="0" smtClean="0"/>
              <a:t> : outils, matériels, ainsi que la </a:t>
            </a:r>
            <a:r>
              <a:rPr lang="fr-FR" b="1" i="1" dirty="0" smtClean="0"/>
              <a:t>régulation</a:t>
            </a:r>
            <a:r>
              <a:rPr lang="fr-FR" dirty="0" smtClean="0"/>
              <a:t> qui peut se définir comme le respect des consignes, l’arbitrage entre des choix possibles (au sein du collectif), les redéfinitions des priorités dans un environnement changeant, les échanges sur la nature des moyens pour faire face (compétences, temps…)…</a:t>
            </a:r>
          </a:p>
          <a:p>
            <a:r>
              <a:rPr lang="fr-FR" b="1" dirty="0" smtClean="0"/>
              <a:t>Tant que ces stratégies d’adaptation sont efficaces, l’activité sera réalisée de manière efficace sans atteinte de la santé.</a:t>
            </a:r>
            <a:endParaRPr lang="fr-FR" dirty="0" smtClean="0"/>
          </a:p>
          <a:p>
            <a:r>
              <a:rPr lang="fr-FR" i="1" dirty="0" smtClean="0"/>
              <a:t>Dans l’observatoire EVREST en PACA, l’efficacité de ces stratégies d’adaptation est évaluée indirectement par la notion de sérénité au travail</a:t>
            </a:r>
            <a:endParaRPr lang="fr-FR" dirty="0" smtClean="0"/>
          </a:p>
          <a:p>
            <a:r>
              <a:rPr lang="fr-FR" b="1" dirty="0" smtClean="0"/>
              <a:t> </a:t>
            </a:r>
            <a:endParaRPr lang="fr-FR" dirty="0" smtClean="0"/>
          </a:p>
          <a:p>
            <a:r>
              <a:rPr lang="fr-FR" dirty="0" smtClean="0"/>
              <a:t>Si ces stratégies sont dépassées (soit parce que les facteurs psychosociaux sont trop importants soit parce que les stratégies d’adaptation sont insuffisantes soit par le cumul des deux), se mettent en place des </a:t>
            </a:r>
            <a:r>
              <a:rPr lang="fr-FR" b="1" u="sng" dirty="0" smtClean="0"/>
              <a:t>mécanismes psychosociaux</a:t>
            </a:r>
            <a:r>
              <a:rPr lang="fr-FR" dirty="0" smtClean="0"/>
              <a:t>, dont le but n’est plus de réaliser la tâche mais de maintenir un équilibre interne pour tenir. </a:t>
            </a:r>
          </a:p>
          <a:p>
            <a:r>
              <a:rPr lang="fr-FR" dirty="0" smtClean="0"/>
              <a:t>A cette phase le rapport à la réalité n’est plus aussi clair et la régulation devient difficile. Ces mécanismes sont à la fois individuels et collectifs. On retrouve par exemple :</a:t>
            </a:r>
          </a:p>
          <a:p>
            <a:r>
              <a:rPr lang="fr-FR" dirty="0" smtClean="0"/>
              <a:t>Le phénomène du bouc émissaire (c’est la faute des autres)…</a:t>
            </a:r>
          </a:p>
          <a:p>
            <a:r>
              <a:rPr lang="fr-FR" dirty="0" smtClean="0"/>
              <a:t>Les récriminations croisées (les salariés sont nuls pour la hiérarchie/ la hiérarchie n’est pas à la hauteur pour les salariés)…</a:t>
            </a:r>
          </a:p>
          <a:p>
            <a:r>
              <a:rPr lang="fr-FR" dirty="0" smtClean="0"/>
              <a:t>Le sur contrôle déclenché par la méfiance et la suspicion réciproque…</a:t>
            </a:r>
          </a:p>
          <a:p>
            <a:r>
              <a:rPr lang="fr-FR" dirty="0" smtClean="0"/>
              <a:t>Le désinvestissement qui se traduit par un comportement d’exécutant sans réfléchir à ce qu’on fait et en faisant semblant de respecter la règle.</a:t>
            </a:r>
          </a:p>
          <a:p>
            <a:r>
              <a:rPr lang="fr-FR" i="1" dirty="0" smtClean="0"/>
              <a:t>Dans l’observatoire EVREST en PACA, l’état de mécanismes psychosociaux peut être évalué indirectement par l’absence de sérénité.</a:t>
            </a:r>
            <a:endParaRPr lang="fr-FR" dirty="0" smtClean="0"/>
          </a:p>
          <a:p>
            <a:r>
              <a:rPr lang="fr-FR" dirty="0" smtClean="0"/>
              <a:t> </a:t>
            </a:r>
          </a:p>
          <a:p>
            <a:r>
              <a:rPr lang="fr-FR" dirty="0" smtClean="0"/>
              <a:t> </a:t>
            </a:r>
          </a:p>
          <a:p>
            <a:r>
              <a:rPr lang="fr-FR" dirty="0" smtClean="0"/>
              <a:t>Apparaissent alors les atteintes à la santé : les  </a:t>
            </a:r>
            <a:r>
              <a:rPr lang="fr-FR" b="1" u="sng" dirty="0" smtClean="0"/>
              <a:t>troubles psychosociaux</a:t>
            </a:r>
            <a:r>
              <a:rPr lang="fr-FR" dirty="0" smtClean="0"/>
              <a:t> tels :		</a:t>
            </a:r>
          </a:p>
          <a:p>
            <a:r>
              <a:rPr lang="fr-FR" dirty="0" smtClean="0"/>
              <a:t>Des symptômes comme la fatigue, les troubles du sommeil, l’irritabilité, les maux de tête, des troubles digestifs, l’hypersensibilité, le stress chronique, l’épuisement professionnel ou «</a:t>
            </a:r>
            <a:r>
              <a:rPr lang="fr-FR" dirty="0" err="1" smtClean="0"/>
              <a:t>burn</a:t>
            </a:r>
            <a:r>
              <a:rPr lang="fr-FR" dirty="0" smtClean="0"/>
              <a:t> out»</a:t>
            </a:r>
          </a:p>
          <a:p>
            <a:r>
              <a:rPr lang="fr-FR" dirty="0" smtClean="0"/>
              <a:t>Et la dépression, pouvant conduire au suicide.</a:t>
            </a:r>
          </a:p>
          <a:p>
            <a:r>
              <a:rPr lang="fr-FR" dirty="0" smtClean="0"/>
              <a:t>Ces troubles deviennent autant de facteurs psychosociaux alimentant une spirale infernale !</a:t>
            </a:r>
          </a:p>
          <a:p>
            <a:r>
              <a:rPr lang="fr-FR" i="1" dirty="0" smtClean="0"/>
              <a:t>Dans l’observatoire EVREST en PACA, les troubles psychosociaux seront évalués par la présence d’au moins un trouble de type fatigue, lassitude ; anxiété, nervosité ; troubles du sommeil estimés en lien avec le travail ou gênant le travail.</a:t>
            </a:r>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992188" y="768350"/>
            <a:ext cx="5114925" cy="3836988"/>
          </a:xfrm>
          <a:ln/>
        </p:spPr>
      </p:sp>
      <p:sp>
        <p:nvSpPr>
          <p:cNvPr id="240643" name="Rectangle 3"/>
          <p:cNvSpPr>
            <a:spLocks noGrp="1" noChangeArrowheads="1"/>
          </p:cNvSpPr>
          <p:nvPr>
            <p:ph type="body" idx="1"/>
          </p:nvPr>
        </p:nvSpPr>
        <p:spPr/>
        <p:txBody>
          <a:bodyPr/>
          <a:lstStyle/>
          <a:p>
            <a:r>
              <a:rPr lang="fr-FR" dirty="0" smtClean="0"/>
              <a:t>Sur 4227 enregistrements</a:t>
            </a:r>
            <a:r>
              <a:rPr lang="fr-FR" baseline="0" dirty="0" smtClean="0"/>
              <a:t> octobre paire de 2012 et 2013, vérification de l’hypothèse selon laquelle la « sérénité » est le reflet de l’adaptation et « protège » contre le risque pour le maintien dans l’emploi.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Espace réservé de l'image des diapositives 1"/>
          <p:cNvSpPr>
            <a:spLocks noGrp="1" noRot="1" noChangeAspect="1" noTextEdit="1"/>
          </p:cNvSpPr>
          <p:nvPr>
            <p:ph type="sldImg"/>
          </p:nvPr>
        </p:nvSpPr>
        <p:spPr>
          <a:xfrm>
            <a:off x="990600" y="766763"/>
            <a:ext cx="5118100" cy="3838575"/>
          </a:xfrm>
          <a:ln/>
        </p:spPr>
      </p:sp>
      <p:sp>
        <p:nvSpPr>
          <p:cNvPr id="360451" name="Espace réservé des commentaires 2"/>
          <p:cNvSpPr>
            <a:spLocks noGrp="1"/>
          </p:cNvSpPr>
          <p:nvPr>
            <p:ph type="body" idx="1"/>
          </p:nvPr>
        </p:nvSpPr>
        <p:spPr>
          <a:xfrm>
            <a:off x="709599" y="4862792"/>
            <a:ext cx="5680103" cy="4605821"/>
          </a:xfrm>
        </p:spPr>
        <p:txBody>
          <a:bodyPr lIns="95484" tIns="47741" rIns="95484" bIns="47741"/>
          <a:lstStyle/>
          <a:p>
            <a:endParaRPr lang="fr-FR" dirty="0" smtClean="0"/>
          </a:p>
        </p:txBody>
      </p:sp>
      <p:sp>
        <p:nvSpPr>
          <p:cNvPr id="4" name="Espace réservé du numéro de diapositive 3"/>
          <p:cNvSpPr txBox="1">
            <a:spLocks noGrp="1"/>
          </p:cNvSpPr>
          <p:nvPr/>
        </p:nvSpPr>
        <p:spPr bwMode="auto">
          <a:xfrm>
            <a:off x="4022163" y="9720673"/>
            <a:ext cx="3075480" cy="512303"/>
          </a:xfrm>
          <a:prstGeom prst="rect">
            <a:avLst/>
          </a:prstGeom>
          <a:noFill/>
          <a:ln w="9525">
            <a:noFill/>
            <a:miter lim="800000"/>
            <a:headEnd/>
            <a:tailEnd/>
          </a:ln>
        </p:spPr>
        <p:txBody>
          <a:bodyPr lIns="95484" tIns="47741" rIns="95484" bIns="47741" anchor="b"/>
          <a:lstStyle/>
          <a:p>
            <a:pPr algn="r" defTabSz="914778" eaLnBrk="0" hangingPunct="0"/>
            <a:fld id="{3DCBE29A-D24D-4889-A9D0-3DEA2730F87B}" type="slidenum">
              <a:rPr lang="fr-FR" sz="1300"/>
              <a:pPr algn="r" defTabSz="914778" eaLnBrk="0" hangingPunct="0"/>
              <a:t>29</a:t>
            </a:fld>
            <a:endParaRPr lang="fr-FR" sz="13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Fréquence des principaux</a:t>
            </a:r>
            <a:r>
              <a:rPr lang="fr-FR" baseline="0" dirty="0" smtClean="0"/>
              <a:t> facteurs de risque parmi les 4227 salariés octobre paire vus en 2012 2013.</a:t>
            </a:r>
          </a:p>
          <a:p>
            <a:r>
              <a:rPr lang="fr-FR" baseline="0" dirty="0" smtClean="0"/>
              <a:t>Le radar est un élément de communication simple : la démarche de prévention doit diminuer la «tache » sur le radar !</a:t>
            </a:r>
          </a:p>
          <a:p>
            <a:endParaRPr lang="fr-FR" dirty="0"/>
          </a:p>
        </p:txBody>
      </p:sp>
      <p:sp>
        <p:nvSpPr>
          <p:cNvPr id="4" name="Espace réservé du numéro de diapositive 3"/>
          <p:cNvSpPr>
            <a:spLocks noGrp="1"/>
          </p:cNvSpPr>
          <p:nvPr>
            <p:ph type="sldNum" sz="quarter" idx="10"/>
          </p:nvPr>
        </p:nvSpPr>
        <p:spPr/>
        <p:txBody>
          <a:bodyPr/>
          <a:lstStyle/>
          <a:p>
            <a:fld id="{777CB515-05B1-4651-9A99-5AC828E36CC2}"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Régression sur les octobres paires vus une fois en 2012 et</a:t>
            </a:r>
            <a:r>
              <a:rPr lang="fr-FR" baseline="0" dirty="0" smtClean="0"/>
              <a:t> </a:t>
            </a:r>
            <a:r>
              <a:rPr lang="fr-FR" dirty="0" smtClean="0"/>
              <a:t>2013 soit 4227 enregistrements.</a:t>
            </a:r>
          </a:p>
          <a:p>
            <a:r>
              <a:rPr lang="fr-FR" dirty="0" smtClean="0"/>
              <a:t>Ainsi, toutes choses étant égales par ailleurs, les relations insatisfaisantes avec la hiérarchie multiplient par 5 le risque d’absence de sérénité, craindre de perdre son emploi et ne pas avoir les moyens pour un travail de qualité le multiplient respectivement par 3 et 2…</a:t>
            </a:r>
          </a:p>
          <a:p>
            <a:r>
              <a:rPr lang="fr-FR" dirty="0" smtClean="0"/>
              <a:t>L’âge plus jeune (moins de 45 ans) apparait protecteur. Le sexe n’intervient pas.</a:t>
            </a:r>
          </a:p>
          <a:p>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p:spPr>
        <p:txBody>
          <a:bodyPr/>
          <a:lstStyle/>
          <a:p>
            <a:endParaRPr lang="fr-FR" altLang="fr-FR" smtClean="0"/>
          </a:p>
        </p:txBody>
      </p:sp>
      <p:sp>
        <p:nvSpPr>
          <p:cNvPr id="53252" name="Espace réservé du numéro de diapositive 3"/>
          <p:cNvSpPr>
            <a:spLocks noGrp="1"/>
          </p:cNvSpPr>
          <p:nvPr>
            <p:ph type="sldNum" sz="quarter" idx="5"/>
          </p:nvPr>
        </p:nvSpPr>
        <p:spPr/>
        <p:txBody>
          <a:bodyPr/>
          <a:lstStyle/>
          <a:p>
            <a:pPr>
              <a:defRPr/>
            </a:pPr>
            <a:fld id="{1E4FC0CA-90D1-4C43-AD80-686488366E8B}" type="slidenum">
              <a:rPr lang="fr-FR" smtClean="0"/>
              <a:pPr>
                <a:defRPr/>
              </a:pPr>
              <a:t>5</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Régression sur les octobres paires vus une fois en 2012 et</a:t>
            </a:r>
            <a:r>
              <a:rPr lang="fr-FR" baseline="0" dirty="0" smtClean="0"/>
              <a:t> </a:t>
            </a:r>
            <a:r>
              <a:rPr lang="fr-FR" dirty="0" smtClean="0"/>
              <a:t>2013 soit 4227 enregistrements.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Régression sur les octobres paires vus une fois en 2012 et</a:t>
            </a:r>
            <a:r>
              <a:rPr lang="fr-FR" baseline="0" dirty="0" smtClean="0"/>
              <a:t> </a:t>
            </a:r>
            <a:r>
              <a:rPr lang="fr-FR" dirty="0" smtClean="0"/>
              <a:t>2013 soit 4227 enregistrements.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pPr defTabSz="947684"/>
            <a:r>
              <a:rPr lang="fr-FR" dirty="0" smtClean="0"/>
              <a:t>Ce graphique de synthèse permet de visualiser l’étirement des différents secteurs d’activité sur les axes montrant le lien entre absence de sérénité et trouble psychique. Une « diagonale » apparait nettement du BTP, secteur le moins concerné au sanitaire et social nettement plus touché.</a:t>
            </a:r>
          </a:p>
          <a:p>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Le radar permet de visualiser (étiquettes jaunes)</a:t>
            </a:r>
            <a:r>
              <a:rPr lang="fr-FR" baseline="0" dirty="0" smtClean="0"/>
              <a:t> les facteurs de risque qui caractérisent le secteur sanitaire et social.</a:t>
            </a:r>
            <a:endParaRPr lang="fr-F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Les plus petites entreprises (moins de 10 salariés) seraient moins concernées par les RPS. L’écart est particulièrement notable avec la catégorie de taille supérieure (10 à 49 salariés).</a:t>
            </a:r>
          </a:p>
          <a:p>
            <a:r>
              <a:rPr lang="fr-FR" dirty="0" smtClean="0"/>
              <a:t> </a:t>
            </a:r>
          </a:p>
          <a:p>
            <a:pPr defTabSz="947684"/>
            <a:r>
              <a:rPr lang="fr-FR" dirty="0" smtClean="0"/>
              <a:t>Une autre segmentation serait intéressante à analyser, puisque depuis la réforme des SSTI de 2011 et 2012, les entreprises de moins de 20 salariés seraient susceptibles de bénéficier de l’intervention des ASST. Les plus petites entreprises se détachent encore de la moyenne et des autres catégories.</a:t>
            </a:r>
          </a:p>
          <a:p>
            <a:endParaRPr lang="fr-F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Validation</a:t>
            </a:r>
            <a:r>
              <a:rPr lang="fr-FR" baseline="0" dirty="0" smtClean="0"/>
              <a:t> de l’hypothèse de l’impact plus marqué de la taille de l’entreprise que du secteur d’activité en regardant au sein d’un secteur donné l’effet de la taille de l’entreprise. </a:t>
            </a:r>
            <a:endParaRPr lang="fr-F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Le graphique visualise l’aggravation de la problématique RPS avec l’âge, avec une nette augmentation de la présence d’au moins un trouble psychique après 35 ans et une accentuation de l’absence de sérénité associée à la présence d’un trouble psychique après 45 ans.</a:t>
            </a:r>
            <a:endParaRPr lang="fr-F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Le</a:t>
            </a:r>
            <a:r>
              <a:rPr lang="fr-FR" baseline="0" dirty="0" smtClean="0"/>
              <a:t> radar visualise les facteurs de risque différents statistiquement (étiquette jaune). Logiquement le sentiment de ne pas pouvoir tenir jusqu’à 60 ans diminue avec l’âge (puisqu’on s’en rapproche !)</a:t>
            </a:r>
          </a:p>
          <a:p>
            <a:r>
              <a:rPr lang="fr-FR" baseline="0" dirty="0" smtClean="0"/>
              <a:t> </a:t>
            </a:r>
            <a:endParaRPr lang="fr-F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430" y="4861236"/>
            <a:ext cx="5680444" cy="4605988"/>
          </a:xfrm>
          <a:noFill/>
          <a:ln/>
        </p:spPr>
        <p:txBody>
          <a:bodyPr/>
          <a:lstStyle/>
          <a:p>
            <a:r>
              <a:rPr lang="fr-FR" dirty="0" smtClean="0"/>
              <a:t>Sur le plan statistique, les ouvriers présentent significativement moins de troubles psychiques en lien avec le travail que l’ensemble des autres catégories socioprofessionnelles. Concernant la sérénité au travail, ce sont les professions intermédiaires qui différent des employés.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Peu d’évolution</a:t>
            </a:r>
            <a:endParaRPr lang="fr-FR" dirty="0"/>
          </a:p>
        </p:txBody>
      </p:sp>
      <p:sp>
        <p:nvSpPr>
          <p:cNvPr id="4" name="Espace réservé du numéro de diapositive 3"/>
          <p:cNvSpPr>
            <a:spLocks noGrp="1"/>
          </p:cNvSpPr>
          <p:nvPr>
            <p:ph type="sldNum" sz="quarter" idx="10"/>
          </p:nvPr>
        </p:nvSpPr>
        <p:spPr/>
        <p:txBody>
          <a:bodyPr/>
          <a:lstStyle/>
          <a:p>
            <a:fld id="{777CB515-05B1-4651-9A99-5AC828E36CC2}" type="slidenum">
              <a:rPr lang="fr-FR" smtClean="0"/>
              <a:pPr/>
              <a:t>42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fr-FR" dirty="0" smtClean="0"/>
              <a:t>Forte présence des médecins de PACA dans l’observatoire, même si 70% des médecins du travail de PACA ne participent pas (encore)</a:t>
            </a:r>
            <a:r>
              <a:rPr lang="fr-FR" baseline="0" dirty="0" smtClean="0"/>
              <a:t> au recueil.</a:t>
            </a:r>
          </a:p>
          <a:p>
            <a:pPr eaLnBrk="1" hangingPunct="1"/>
            <a:r>
              <a:rPr lang="fr-FR" baseline="0" dirty="0" smtClean="0"/>
              <a:t>On constate surtout que la partie orangé est importante ce qui traduit de nouvelles inscriptions dans le système.</a:t>
            </a:r>
            <a:endParaRPr lang="fr-F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8889944-1E55-43D8-B021-C4179DA6750F}" type="slidenum">
              <a:rPr lang="fr-FR"/>
              <a:pPr/>
              <a:t>44</a:t>
            </a:fld>
            <a:endParaRPr lang="fr-FR"/>
          </a:p>
        </p:txBody>
      </p:sp>
      <p:sp>
        <p:nvSpPr>
          <p:cNvPr id="11267" name="Rectangle 2"/>
          <p:cNvSpPr>
            <a:spLocks noGrp="1" noRot="1" noChangeAspect="1" noChangeArrowheads="1" noTextEdit="1"/>
          </p:cNvSpPr>
          <p:nvPr>
            <p:ph type="sldImg"/>
          </p:nvPr>
        </p:nvSpPr>
        <p:spPr>
          <a:xfrm>
            <a:off x="990600" y="766763"/>
            <a:ext cx="5118100" cy="3838575"/>
          </a:xfrm>
          <a:ln/>
        </p:spPr>
      </p:sp>
      <p:sp>
        <p:nvSpPr>
          <p:cNvPr id="11268" name="Rectangle 3"/>
          <p:cNvSpPr>
            <a:spLocks noGrp="1" noChangeArrowheads="1"/>
          </p:cNvSpPr>
          <p:nvPr>
            <p:ph type="body" idx="1"/>
          </p:nvPr>
        </p:nvSpPr>
        <p:spPr>
          <a:xfrm>
            <a:off x="709613" y="4860926"/>
            <a:ext cx="5680075" cy="4606925"/>
          </a:xfrm>
          <a:noFill/>
          <a:ln/>
        </p:spPr>
        <p:txBody>
          <a:bodyPr/>
          <a:lstStyle/>
          <a:p>
            <a:pPr eaLnBrk="1" hangingPunct="1"/>
            <a:r>
              <a:rPr lang="fr-FR" dirty="0" smtClean="0"/>
              <a:t>Il n’apparait de discordances dans les informations enregistrées entre les médecins (visite périodique exclusivement)  et l’IDE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Echanges et débats permettant</a:t>
            </a:r>
            <a:r>
              <a:rPr lang="fr-FR" baseline="0" dirty="0" smtClean="0"/>
              <a:t> d’éclairer sur les façons de faire mise en </a:t>
            </a:r>
            <a:r>
              <a:rPr lang="fr-FR" baseline="0" smtClean="0"/>
              <a:t>œuvre ici ou là.</a:t>
            </a:r>
            <a:endParaRPr lang="fr-FR"/>
          </a:p>
        </p:txBody>
      </p:sp>
      <p:sp>
        <p:nvSpPr>
          <p:cNvPr id="4" name="Espace réservé du numéro de diapositive 3"/>
          <p:cNvSpPr>
            <a:spLocks noGrp="1"/>
          </p:cNvSpPr>
          <p:nvPr>
            <p:ph type="sldNum" sz="quarter" idx="10"/>
          </p:nvPr>
        </p:nvSpPr>
        <p:spPr/>
        <p:txBody>
          <a:bodyPr/>
          <a:lstStyle/>
          <a:p>
            <a:fld id="{777CB515-05B1-4651-9A99-5AC828E36CC2}" type="slidenum">
              <a:rPr lang="fr-FR" smtClean="0"/>
              <a:pPr/>
              <a:t>46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lang="fr-FR" dirty="0" smtClean="0"/>
              <a:t>PACAC est de loin la région qui apporte le plus de fiches octobre paire, avec une</a:t>
            </a:r>
            <a:r>
              <a:rPr lang="fr-FR" baseline="0" dirty="0" smtClean="0"/>
              <a:t> régularité marquée.</a:t>
            </a:r>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r>
              <a:rPr lang="fr-FR" altLang="fr-FR" dirty="0" smtClean="0"/>
              <a:t>Le site EVREST national</a:t>
            </a:r>
            <a:r>
              <a:rPr lang="fr-FR" altLang="fr-FR" baseline="0" dirty="0" smtClean="0"/>
              <a:t> (http://evrest.alamarge.org/_front/Pages/page.php) contient un nombre important de document utile à l’élaboration d’action dans les services de santé au travail.</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102A0C86-BB52-427A-A31D-B7AD1ADE210C}" type="slidenum">
              <a:rPr lang="fr-FR" smtClean="0"/>
              <a:pPr>
                <a:defRPr/>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r>
              <a:rPr lang="fr-FR" altLang="fr-FR" dirty="0" smtClean="0"/>
              <a:t>Les rapports régionaux PACAC peuvent être trouvés sur le site </a:t>
            </a:r>
            <a:r>
              <a:rPr lang="fr-FR" altLang="fr-FR" dirty="0" err="1" smtClean="0"/>
              <a:t>Presance</a:t>
            </a:r>
            <a:r>
              <a:rPr lang="fr-FR" altLang="fr-FR" dirty="0" smtClean="0"/>
              <a:t> (http://www.presanse.org/article.php?laref=40&amp;q=EVREST)</a:t>
            </a:r>
          </a:p>
          <a:p>
            <a:r>
              <a:rPr lang="fr-FR" altLang="fr-FR" dirty="0" smtClean="0"/>
              <a:t> ou demandés aux référents</a:t>
            </a:r>
            <a:r>
              <a:rPr lang="fr-FR" altLang="fr-FR" baseline="0" dirty="0" smtClean="0"/>
              <a:t> régionaux (s.romazine@stprovence.fr ou g.magallon@gest05.fr)</a:t>
            </a:r>
          </a:p>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102A0C86-BB52-427A-A31D-B7AD1ADE210C}"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p:spPr>
        <p:txBody>
          <a:bodyPr/>
          <a:lstStyle/>
          <a:p>
            <a:r>
              <a:rPr lang="fr-FR" dirty="0" smtClean="0"/>
              <a:t>Le nombre de producteur a « décollé » en</a:t>
            </a:r>
            <a:r>
              <a:rPr lang="fr-FR" baseline="0" dirty="0" smtClean="0"/>
              <a:t> 2012 et se tasse légèrement en 2013</a:t>
            </a:r>
            <a:r>
              <a:rPr lang="fr-FR" dirty="0" smtClean="0"/>
              <a:t> ,</a:t>
            </a:r>
            <a:r>
              <a:rPr lang="fr-FR" baseline="0" dirty="0" smtClean="0"/>
              <a:t> mais l’enregistrement des fiches n’est pas encore terminé </a:t>
            </a:r>
            <a:r>
              <a:rPr lang="fr-FR" dirty="0"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p:spPr>
        <p:txBody>
          <a:bodyPr/>
          <a:lstStyle/>
          <a:p>
            <a:r>
              <a:rPr lang="fr-FR" dirty="0" smtClean="0"/>
              <a:t>Le nombre cumulé de fiches enregistrées</a:t>
            </a:r>
            <a:r>
              <a:rPr lang="fr-FR" baseline="0" dirty="0" smtClean="0"/>
              <a:t> croit avec régularité, même si on discerne un léger tassement pour 2013 (mais ce n’est peut être que provisoire)</a:t>
            </a:r>
          </a:p>
          <a:p>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006699"/>
            </a:solidFill>
            <a:prstDash val="solid"/>
            <a:miter lim="800000"/>
            <a:headEnd/>
            <a:tailEnd/>
          </a:ln>
        </p:spPr>
        <p:txBody>
          <a:bodyPr/>
          <a:lstStyle/>
          <a:p>
            <a:pPr>
              <a:defRPr/>
            </a:pPr>
            <a:endParaRPr lang="fr-FR">
              <a:cs typeface="+mn-cs"/>
            </a:endParaRPr>
          </a:p>
        </p:txBody>
      </p:sp>
      <p:sp>
        <p:nvSpPr>
          <p:cNvPr id="5" name="Line 8"/>
          <p:cNvSpPr>
            <a:spLocks noChangeShapeType="1"/>
          </p:cNvSpPr>
          <p:nvPr/>
        </p:nvSpPr>
        <p:spPr bwMode="auto">
          <a:xfrm>
            <a:off x="1981200" y="3962400"/>
            <a:ext cx="6511925" cy="0"/>
          </a:xfrm>
          <a:prstGeom prst="line">
            <a:avLst/>
          </a:prstGeom>
          <a:noFill/>
          <a:ln w="38100">
            <a:solidFill>
              <a:srgbClr val="006699"/>
            </a:solidFill>
            <a:round/>
            <a:headEnd/>
            <a:tailEnd/>
          </a:ln>
          <a:effectLst/>
        </p:spPr>
        <p:txBody>
          <a:bodyPr/>
          <a:lstStyle/>
          <a:p>
            <a:pPr>
              <a:defRPr/>
            </a:pPr>
            <a:endParaRPr lang="fr-FR">
              <a:cs typeface="+mn-cs"/>
            </a:endParaRPr>
          </a:p>
        </p:txBody>
      </p:sp>
      <p:pic>
        <p:nvPicPr>
          <p:cNvPr id="6" name="Picture 9" descr="AvanCP"/>
          <p:cNvPicPr>
            <a:picLocks noChangeAspect="1" noChangeArrowheads="1"/>
          </p:cNvPicPr>
          <p:nvPr/>
        </p:nvPicPr>
        <p:blipFill>
          <a:blip r:embed="rId2" cstate="print"/>
          <a:srcRect t="3853" b="12943"/>
          <a:stretch>
            <a:fillRect/>
          </a:stretch>
        </p:blipFill>
        <p:spPr bwMode="auto">
          <a:xfrm>
            <a:off x="3924300" y="260350"/>
            <a:ext cx="1257300" cy="685800"/>
          </a:xfrm>
          <a:prstGeom prst="rect">
            <a:avLst/>
          </a:prstGeom>
          <a:noFill/>
          <a:ln w="9525">
            <a:noFill/>
            <a:miter lim="800000"/>
            <a:headEnd/>
            <a:tailEnd/>
          </a:ln>
        </p:spPr>
      </p:pic>
      <p:sp>
        <p:nvSpPr>
          <p:cNvPr id="6146" name="Rectangle 2"/>
          <p:cNvSpPr>
            <a:spLocks noGrp="1" noChangeArrowheads="1"/>
          </p:cNvSpPr>
          <p:nvPr>
            <p:ph type="ctrTitle"/>
          </p:nvPr>
        </p:nvSpPr>
        <p:spPr>
          <a:xfrm>
            <a:off x="914400" y="1524000"/>
            <a:ext cx="7623175" cy="1752600"/>
          </a:xfrm>
        </p:spPr>
        <p:txBody>
          <a:bodyPr/>
          <a:lstStyle>
            <a:lvl1pPr>
              <a:defRPr sz="4000"/>
            </a:lvl1pPr>
          </a:lstStyle>
          <a:p>
            <a:r>
              <a:rPr lang="fr-FR" altLang="en-US"/>
              <a:t>Cliquez pour modifier le style du titre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1900"/>
            </a:lvl1pPr>
          </a:lstStyle>
          <a:p>
            <a:r>
              <a:rPr lang="fr-FR" altLang="en-US"/>
              <a:t>Cliquez pour modifier le style des sous-titres du masque</a:t>
            </a:r>
          </a:p>
        </p:txBody>
      </p:sp>
      <p:sp>
        <p:nvSpPr>
          <p:cNvPr id="7" name="Rectangle 5"/>
          <p:cNvSpPr>
            <a:spLocks noGrp="1" noChangeArrowheads="1"/>
          </p:cNvSpPr>
          <p:nvPr>
            <p:ph type="ftr" sz="quarter" idx="10"/>
          </p:nvPr>
        </p:nvSpPr>
        <p:spPr>
          <a:xfrm>
            <a:off x="1354138" y="6243638"/>
            <a:ext cx="6305550" cy="457200"/>
          </a:xfrm>
        </p:spPr>
        <p:txBody>
          <a:bodyPr/>
          <a:lstStyle>
            <a:lvl1pPr>
              <a:defRPr/>
            </a:lvl1pPr>
          </a:lstStyle>
          <a:p>
            <a:pPr>
              <a:defRPr/>
            </a:pPr>
            <a:r>
              <a:rPr lang="fr-FR" altLang="en-US"/>
              <a:t>Réunion des Médecins référents régionaux Evrest – 26/03/2010</a:t>
            </a:r>
          </a:p>
        </p:txBody>
      </p:sp>
      <p:sp>
        <p:nvSpPr>
          <p:cNvPr id="8" name="Rectangle 6"/>
          <p:cNvSpPr>
            <a:spLocks noGrp="1" noChangeArrowheads="1"/>
          </p:cNvSpPr>
          <p:nvPr>
            <p:ph type="sldNum" sz="quarter" idx="11"/>
          </p:nvPr>
        </p:nvSpPr>
        <p:spPr>
          <a:xfrm>
            <a:off x="6553200" y="6243638"/>
            <a:ext cx="2133600" cy="457200"/>
          </a:xfrm>
        </p:spPr>
        <p:txBody>
          <a:bodyPr/>
          <a:lstStyle>
            <a:lvl1pPr algn="r">
              <a:defRPr sz="1200">
                <a:latin typeface="Garamond" pitchFamily="18" charset="0"/>
                <a:cs typeface="+mn-cs"/>
              </a:defRPr>
            </a:lvl1pPr>
          </a:lstStyle>
          <a:p>
            <a:pPr>
              <a:defRPr/>
            </a:pPr>
            <a:fld id="{146D2EE9-83FF-44F0-810B-0E2BCEBF7A54}" type="slidenum">
              <a:rPr lang="fr-FR" altLang="en-US"/>
              <a:pPr>
                <a:defRPr/>
              </a:pPr>
              <a:t>‹N°›</a:t>
            </a:fld>
            <a:endParaRPr lang="fr-F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5" name="Rectangle 6"/>
          <p:cNvSpPr>
            <a:spLocks noGrp="1" noChangeArrowheads="1"/>
          </p:cNvSpPr>
          <p:nvPr>
            <p:ph type="sldNum" sz="quarter" idx="11"/>
          </p:nvPr>
        </p:nvSpPr>
        <p:spPr>
          <a:ln/>
        </p:spPr>
        <p:txBody>
          <a:bodyPr/>
          <a:lstStyle>
            <a:lvl1pPr>
              <a:defRPr/>
            </a:lvl1pPr>
          </a:lstStyle>
          <a:p>
            <a:pPr>
              <a:defRPr/>
            </a:pPr>
            <a:fld id="{81BAED56-DF70-491D-937D-6D5099C2E1A6}" type="slidenum">
              <a:rPr lang="fr-FR" altLang="en-US"/>
              <a:pPr>
                <a:defRPr/>
              </a:pPr>
              <a:t>‹N°›</a:t>
            </a:fld>
            <a:endParaRPr lang="fr-F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41763"/>
            <a:ext cx="8229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6" name="Rectangle 6"/>
          <p:cNvSpPr>
            <a:spLocks noGrp="1" noChangeArrowheads="1"/>
          </p:cNvSpPr>
          <p:nvPr>
            <p:ph type="sldNum" sz="quarter" idx="11"/>
          </p:nvPr>
        </p:nvSpPr>
        <p:spPr>
          <a:ln/>
        </p:spPr>
        <p:txBody>
          <a:bodyPr/>
          <a:lstStyle>
            <a:lvl1pPr>
              <a:defRPr/>
            </a:lvl1pPr>
          </a:lstStyle>
          <a:p>
            <a:pPr>
              <a:defRPr/>
            </a:pPr>
            <a:fld id="{8CC1533C-EA54-44DF-8C14-E364905FE101}" type="slidenum">
              <a:rPr lang="fr-FR" altLang="en-US"/>
              <a:pPr>
                <a:defRPr/>
              </a:pPr>
              <a:t>‹N°›</a:t>
            </a:fld>
            <a:endParaRPr lang="fr-F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5" name="Rectangle 6"/>
          <p:cNvSpPr>
            <a:spLocks noGrp="1" noChangeArrowheads="1"/>
          </p:cNvSpPr>
          <p:nvPr>
            <p:ph type="sldNum" sz="quarter" idx="11"/>
          </p:nvPr>
        </p:nvSpPr>
        <p:spPr>
          <a:ln/>
        </p:spPr>
        <p:txBody>
          <a:bodyPr/>
          <a:lstStyle>
            <a:lvl1pPr>
              <a:defRPr/>
            </a:lvl1pPr>
          </a:lstStyle>
          <a:p>
            <a:pPr>
              <a:defRPr/>
            </a:pPr>
            <a:fld id="{2AA252EE-DA51-416E-9A31-9572BB85467F}" type="slidenum">
              <a:rPr lang="fr-FR" altLang="en-US"/>
              <a:pPr>
                <a:defRPr/>
              </a:pPr>
              <a:t>‹N°›</a:t>
            </a:fld>
            <a:endParaRPr lang="fr-F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978025" y="6396038"/>
            <a:ext cx="5591175" cy="457200"/>
          </a:xfrm>
        </p:spPr>
        <p:txBody>
          <a:bodyPr/>
          <a:lstStyle>
            <a:lvl1pPr>
              <a:defRPr smtClean="0"/>
            </a:lvl1pPr>
          </a:lstStyle>
          <a:p>
            <a:pPr>
              <a:defRPr/>
            </a:pPr>
            <a:r>
              <a:rPr lang="fr-FR" altLang="en-US"/>
              <a:t>Réunion des Médecins référents régionaux Evrest – 26/03/2010</a:t>
            </a:r>
          </a:p>
        </p:txBody>
      </p:sp>
      <p:sp>
        <p:nvSpPr>
          <p:cNvPr id="3" name="Espace réservé du numéro de diapositive 2"/>
          <p:cNvSpPr>
            <a:spLocks noGrp="1"/>
          </p:cNvSpPr>
          <p:nvPr>
            <p:ph type="sldNum" sz="quarter" idx="11"/>
          </p:nvPr>
        </p:nvSpPr>
        <p:spPr>
          <a:xfrm>
            <a:off x="7010400" y="6400800"/>
            <a:ext cx="2133600" cy="457200"/>
          </a:xfrm>
        </p:spPr>
        <p:txBody>
          <a:bodyPr/>
          <a:lstStyle>
            <a:lvl1pPr>
              <a:defRPr smtClean="0"/>
            </a:lvl1pPr>
          </a:lstStyle>
          <a:p>
            <a:pPr>
              <a:defRPr/>
            </a:pPr>
            <a:fld id="{FE32716C-8D81-405B-9FF9-A0DCAE0E0D8B}" type="slidenum">
              <a:rPr lang="fr-FR" altLang="en-US"/>
              <a:pPr>
                <a:defRPr/>
              </a:pPr>
              <a:t>‹N°›</a:t>
            </a:fld>
            <a:endParaRPr lang="fr-F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endParaRPr lang="fr-FR"/>
          </a:p>
        </p:txBody>
      </p:sp>
      <p:sp>
        <p:nvSpPr>
          <p:cNvPr id="4" name="Espace réservé du pied de page 3"/>
          <p:cNvSpPr>
            <a:spLocks noGrp="1"/>
          </p:cNvSpPr>
          <p:nvPr>
            <p:ph type="ftr" sz="quarter" idx="10"/>
          </p:nvPr>
        </p:nvSpPr>
        <p:spPr>
          <a:xfrm>
            <a:off x="1978025" y="6396038"/>
            <a:ext cx="5591175" cy="457200"/>
          </a:xfrm>
        </p:spPr>
        <p:txBody>
          <a:bodyPr/>
          <a:lstStyle>
            <a:lvl1pPr>
              <a:defRPr smtClean="0"/>
            </a:lvl1pPr>
          </a:lstStyle>
          <a:p>
            <a:pPr>
              <a:defRPr/>
            </a:pPr>
            <a:r>
              <a:rPr lang="fr-FR" altLang="en-US"/>
              <a:t>Réunion des Médecins référents régionaux Evrest – 26/03/2010</a:t>
            </a:r>
          </a:p>
        </p:txBody>
      </p:sp>
      <p:sp>
        <p:nvSpPr>
          <p:cNvPr id="5" name="Espace réservé du numéro de diapositive 4"/>
          <p:cNvSpPr>
            <a:spLocks noGrp="1"/>
          </p:cNvSpPr>
          <p:nvPr>
            <p:ph type="sldNum" sz="quarter" idx="11"/>
          </p:nvPr>
        </p:nvSpPr>
        <p:spPr>
          <a:xfrm>
            <a:off x="7010400" y="6400800"/>
            <a:ext cx="2133600" cy="457200"/>
          </a:xfrm>
        </p:spPr>
        <p:txBody>
          <a:bodyPr/>
          <a:lstStyle>
            <a:lvl1pPr>
              <a:defRPr smtClean="0"/>
            </a:lvl1pPr>
          </a:lstStyle>
          <a:p>
            <a:pPr>
              <a:defRPr/>
            </a:pPr>
            <a:fld id="{548EA6BD-583B-407E-BD4E-65D55CA513E4}" type="slidenum">
              <a:rPr lang="fr-FR" altLang="en-US"/>
              <a:pPr>
                <a:defRPr/>
              </a:pPr>
              <a:t>‹N°›</a:t>
            </a:fld>
            <a:endParaRPr lang="fr-F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Réunion des Médecins référents régionaux Evrest – 26/03/2010</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4F29A96-900A-4C26-BE5F-AEEF9BDF1E5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5" name="Rectangle 6"/>
          <p:cNvSpPr>
            <a:spLocks noGrp="1" noChangeArrowheads="1"/>
          </p:cNvSpPr>
          <p:nvPr>
            <p:ph type="sldNum" sz="quarter" idx="11"/>
          </p:nvPr>
        </p:nvSpPr>
        <p:spPr>
          <a:ln/>
        </p:spPr>
        <p:txBody>
          <a:bodyPr/>
          <a:lstStyle>
            <a:lvl1pPr>
              <a:defRPr/>
            </a:lvl1pPr>
          </a:lstStyle>
          <a:p>
            <a:pPr>
              <a:defRPr/>
            </a:pPr>
            <a:fld id="{2F6312F3-82B5-4024-92C9-3C6A1B802268}" type="slidenum">
              <a:rPr lang="fr-FR" altLang="en-US"/>
              <a:pPr>
                <a:defRPr/>
              </a:pPr>
              <a:t>‹N°›</a:t>
            </a:fld>
            <a:endParaRPr lang="fr-F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5" name="Rectangle 6"/>
          <p:cNvSpPr>
            <a:spLocks noGrp="1" noChangeArrowheads="1"/>
          </p:cNvSpPr>
          <p:nvPr>
            <p:ph type="sldNum" sz="quarter" idx="11"/>
          </p:nvPr>
        </p:nvSpPr>
        <p:spPr>
          <a:ln/>
        </p:spPr>
        <p:txBody>
          <a:bodyPr/>
          <a:lstStyle>
            <a:lvl1pPr>
              <a:defRPr/>
            </a:lvl1pPr>
          </a:lstStyle>
          <a:p>
            <a:pPr>
              <a:defRPr/>
            </a:pPr>
            <a:fld id="{CE7C5709-5EC2-40FD-A0A4-C3873F5AC114}" type="slidenum">
              <a:rPr lang="fr-FR" altLang="en-US"/>
              <a:pPr>
                <a:defRPr/>
              </a:pPr>
              <a:t>‹N°›</a:t>
            </a:fld>
            <a:endParaRPr lang="fr-F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6" name="Rectangle 6"/>
          <p:cNvSpPr>
            <a:spLocks noGrp="1" noChangeArrowheads="1"/>
          </p:cNvSpPr>
          <p:nvPr>
            <p:ph type="sldNum" sz="quarter" idx="11"/>
          </p:nvPr>
        </p:nvSpPr>
        <p:spPr>
          <a:ln/>
        </p:spPr>
        <p:txBody>
          <a:bodyPr/>
          <a:lstStyle>
            <a:lvl1pPr>
              <a:defRPr/>
            </a:lvl1pPr>
          </a:lstStyle>
          <a:p>
            <a:pPr>
              <a:defRPr/>
            </a:pPr>
            <a:fld id="{4007761B-5723-40DD-AF6B-4ECDF4791CAA}" type="slidenum">
              <a:rPr lang="fr-FR" altLang="en-US"/>
              <a:pPr>
                <a:defRPr/>
              </a:pPr>
              <a:t>‹N°›</a:t>
            </a:fld>
            <a:endParaRPr lang="fr-F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8" name="Rectangle 6"/>
          <p:cNvSpPr>
            <a:spLocks noGrp="1" noChangeArrowheads="1"/>
          </p:cNvSpPr>
          <p:nvPr>
            <p:ph type="sldNum" sz="quarter" idx="11"/>
          </p:nvPr>
        </p:nvSpPr>
        <p:spPr>
          <a:ln/>
        </p:spPr>
        <p:txBody>
          <a:bodyPr/>
          <a:lstStyle>
            <a:lvl1pPr>
              <a:defRPr/>
            </a:lvl1pPr>
          </a:lstStyle>
          <a:p>
            <a:pPr>
              <a:defRPr/>
            </a:pPr>
            <a:fld id="{616603F5-3CA9-44A4-B9E5-8F28E86BEBAD}" type="slidenum">
              <a:rPr lang="fr-FR" altLang="en-US"/>
              <a:pPr>
                <a:defRPr/>
              </a:pPr>
              <a:t>‹N°›</a:t>
            </a:fld>
            <a:endParaRPr lang="fr-F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4" name="Rectangle 6"/>
          <p:cNvSpPr>
            <a:spLocks noGrp="1" noChangeArrowheads="1"/>
          </p:cNvSpPr>
          <p:nvPr>
            <p:ph type="sldNum" sz="quarter" idx="11"/>
          </p:nvPr>
        </p:nvSpPr>
        <p:spPr>
          <a:ln/>
        </p:spPr>
        <p:txBody>
          <a:bodyPr/>
          <a:lstStyle>
            <a:lvl1pPr>
              <a:defRPr/>
            </a:lvl1pPr>
          </a:lstStyle>
          <a:p>
            <a:pPr>
              <a:defRPr/>
            </a:pPr>
            <a:fld id="{B00A4939-C1FA-4FDE-BD6B-C7A135142DE5}" type="slidenum">
              <a:rPr lang="fr-FR" altLang="en-US"/>
              <a:pPr>
                <a:defRPr/>
              </a:pPr>
              <a:t>‹N°›</a:t>
            </a:fld>
            <a:endParaRPr lang="fr-F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6" name="Rectangle 6"/>
          <p:cNvSpPr>
            <a:spLocks noGrp="1" noChangeArrowheads="1"/>
          </p:cNvSpPr>
          <p:nvPr>
            <p:ph type="sldNum" sz="quarter" idx="11"/>
          </p:nvPr>
        </p:nvSpPr>
        <p:spPr>
          <a:ln/>
        </p:spPr>
        <p:txBody>
          <a:bodyPr/>
          <a:lstStyle>
            <a:lvl1pPr>
              <a:defRPr/>
            </a:lvl1pPr>
          </a:lstStyle>
          <a:p>
            <a:pPr>
              <a:defRPr/>
            </a:pPr>
            <a:fld id="{1B22197D-EBD2-4385-99E8-86C72EF5F9D6}" type="slidenum">
              <a:rPr lang="fr-FR" altLang="en-US"/>
              <a:pPr>
                <a:defRPr/>
              </a:pPr>
              <a:t>‹N°›</a:t>
            </a:fld>
            <a:endParaRPr lang="fr-F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6" name="Rectangle 6"/>
          <p:cNvSpPr>
            <a:spLocks noGrp="1" noChangeArrowheads="1"/>
          </p:cNvSpPr>
          <p:nvPr>
            <p:ph type="sldNum" sz="quarter" idx="11"/>
          </p:nvPr>
        </p:nvSpPr>
        <p:spPr>
          <a:ln/>
        </p:spPr>
        <p:txBody>
          <a:bodyPr/>
          <a:lstStyle>
            <a:lvl1pPr>
              <a:defRPr/>
            </a:lvl1pPr>
          </a:lstStyle>
          <a:p>
            <a:pPr>
              <a:defRPr/>
            </a:pPr>
            <a:fld id="{01E82670-AECB-4FB1-887E-F12E6E1B855C}" type="slidenum">
              <a:rPr lang="fr-FR" altLang="en-US"/>
              <a:pPr>
                <a:defRPr/>
              </a:pPr>
              <a:t>‹N°›</a:t>
            </a:fld>
            <a:endParaRPr lang="fr-F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Médecins référents régionaux Evrest – 26/03/2010</a:t>
            </a:r>
          </a:p>
        </p:txBody>
      </p:sp>
      <p:sp>
        <p:nvSpPr>
          <p:cNvPr id="5" name="Rectangle 6"/>
          <p:cNvSpPr>
            <a:spLocks noGrp="1" noChangeArrowheads="1"/>
          </p:cNvSpPr>
          <p:nvPr>
            <p:ph type="sldNum" sz="quarter" idx="11"/>
          </p:nvPr>
        </p:nvSpPr>
        <p:spPr>
          <a:ln/>
        </p:spPr>
        <p:txBody>
          <a:bodyPr/>
          <a:lstStyle>
            <a:lvl1pPr>
              <a:defRPr/>
            </a:lvl1pPr>
          </a:lstStyle>
          <a:p>
            <a:pPr>
              <a:defRPr/>
            </a:pPr>
            <a:fld id="{B3BA0303-02CB-4E85-AF9E-56B8779310CB}" type="slidenum">
              <a:rPr lang="fr-FR" altLang="en-US"/>
              <a:pPr>
                <a:defRPr/>
              </a:pPr>
              <a:t>‹N°›</a:t>
            </a:fld>
            <a:endParaRPr lang="fr-F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smtClean="0"/>
              <a:t>Cliquez pour modifier le style du titre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51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006699"/>
            </a:solidFill>
            <a:prstDash val="solid"/>
            <a:miter lim="800000"/>
            <a:headEnd/>
            <a:tailEnd/>
          </a:ln>
        </p:spPr>
        <p:txBody>
          <a:bodyPr/>
          <a:lstStyle/>
          <a:p>
            <a:pPr>
              <a:defRPr/>
            </a:pPr>
            <a:endParaRPr lang="fr-FR">
              <a:cs typeface="+mn-cs"/>
            </a:endParaRPr>
          </a:p>
        </p:txBody>
      </p:sp>
      <p:pic>
        <p:nvPicPr>
          <p:cNvPr id="1029" name="Picture 9" descr="AvanCP"/>
          <p:cNvPicPr>
            <a:picLocks noChangeAspect="1" noChangeArrowheads="1"/>
          </p:cNvPicPr>
          <p:nvPr/>
        </p:nvPicPr>
        <p:blipFill>
          <a:blip r:embed="rId17" cstate="print"/>
          <a:srcRect t="3853" b="12943"/>
          <a:stretch>
            <a:fillRect/>
          </a:stretch>
        </p:blipFill>
        <p:spPr bwMode="auto">
          <a:xfrm>
            <a:off x="0" y="6172200"/>
            <a:ext cx="1257300" cy="685800"/>
          </a:xfrm>
          <a:prstGeom prst="rect">
            <a:avLst/>
          </a:prstGeom>
          <a:noFill/>
          <a:ln w="9525">
            <a:noFill/>
            <a:miter lim="800000"/>
            <a:headEnd/>
            <a:tailEnd/>
          </a:ln>
        </p:spPr>
      </p:pic>
      <p:sp>
        <p:nvSpPr>
          <p:cNvPr id="10" name="Rectangle 5"/>
          <p:cNvSpPr>
            <a:spLocks noGrp="1" noChangeArrowheads="1"/>
          </p:cNvSpPr>
          <p:nvPr>
            <p:ph type="ftr" sz="quarter" idx="3"/>
          </p:nvPr>
        </p:nvSpPr>
        <p:spPr bwMode="auto">
          <a:xfrm>
            <a:off x="1978025" y="6396038"/>
            <a:ext cx="5591175"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cs typeface="Arial" charset="0"/>
              </a:defRPr>
            </a:lvl1pPr>
          </a:lstStyle>
          <a:p>
            <a:pPr>
              <a:defRPr/>
            </a:pPr>
            <a:r>
              <a:rPr lang="fr-FR" altLang="en-US"/>
              <a:t>Réunion des Médecins référents régionaux Evrest – 26/03/2010</a:t>
            </a:r>
          </a:p>
        </p:txBody>
      </p:sp>
      <p:sp>
        <p:nvSpPr>
          <p:cNvPr id="11" name="Rectangle 6"/>
          <p:cNvSpPr>
            <a:spLocks noGrp="1" noChangeArrowheads="1"/>
          </p:cNvSpPr>
          <p:nvPr>
            <p:ph type="sldNum" sz="quarter" idx="4"/>
          </p:nvPr>
        </p:nvSpPr>
        <p:spPr bwMode="auto">
          <a:xfrm>
            <a:off x="7010400" y="64008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1C529EA-90BA-4155-A5C9-213B89748D6F}" type="slidenum">
              <a:rPr lang="fr-FR" altLang="en-US"/>
              <a:pPr>
                <a:defRPr/>
              </a:pPr>
              <a:t>‹N°›</a:t>
            </a:fld>
            <a:endParaRPr lang="fr-FR" altLang="en-US"/>
          </a:p>
        </p:txBody>
      </p:sp>
    </p:spTree>
  </p:cSld>
  <p:clrMap bg1="lt1" tx1="dk1" bg2="lt2" tx2="dk2" accent1="accent1" accent2="accent2" accent3="accent3" accent4="accent4" accent5="accent5" accent6="accent6" hlink="hlink" folHlink="folHlink"/>
  <p:sldLayoutIdLst>
    <p:sldLayoutId id="2147484133"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4"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0099CC"/>
          </a:solidFill>
          <a:latin typeface="+mj-lt"/>
          <a:ea typeface="+mj-ea"/>
          <a:cs typeface="+mj-cs"/>
        </a:defRPr>
      </a:lvl1pPr>
      <a:lvl2pPr algn="l" rtl="0" eaLnBrk="0" fontAlgn="base" hangingPunct="0">
        <a:spcBef>
          <a:spcPct val="0"/>
        </a:spcBef>
        <a:spcAft>
          <a:spcPct val="0"/>
        </a:spcAft>
        <a:defRPr sz="3200">
          <a:solidFill>
            <a:srgbClr val="0099CC"/>
          </a:solidFill>
          <a:latin typeface="Verdana" pitchFamily="34" charset="0"/>
        </a:defRPr>
      </a:lvl2pPr>
      <a:lvl3pPr algn="l" rtl="0" eaLnBrk="0" fontAlgn="base" hangingPunct="0">
        <a:spcBef>
          <a:spcPct val="0"/>
        </a:spcBef>
        <a:spcAft>
          <a:spcPct val="0"/>
        </a:spcAft>
        <a:defRPr sz="3200">
          <a:solidFill>
            <a:srgbClr val="0099CC"/>
          </a:solidFill>
          <a:latin typeface="Verdana" pitchFamily="34" charset="0"/>
        </a:defRPr>
      </a:lvl3pPr>
      <a:lvl4pPr algn="l" rtl="0" eaLnBrk="0" fontAlgn="base" hangingPunct="0">
        <a:spcBef>
          <a:spcPct val="0"/>
        </a:spcBef>
        <a:spcAft>
          <a:spcPct val="0"/>
        </a:spcAft>
        <a:defRPr sz="3200">
          <a:solidFill>
            <a:srgbClr val="0099CC"/>
          </a:solidFill>
          <a:latin typeface="Verdana" pitchFamily="34" charset="0"/>
        </a:defRPr>
      </a:lvl4pPr>
      <a:lvl5pPr algn="l" rtl="0" eaLnBrk="0" fontAlgn="base" hangingPunct="0">
        <a:spcBef>
          <a:spcPct val="0"/>
        </a:spcBef>
        <a:spcAft>
          <a:spcPct val="0"/>
        </a:spcAft>
        <a:defRPr sz="3200">
          <a:solidFill>
            <a:srgbClr val="0099CC"/>
          </a:solidFill>
          <a:latin typeface="Verdana" pitchFamily="34" charset="0"/>
        </a:defRPr>
      </a:lvl5pPr>
      <a:lvl6pPr marL="457200" algn="l" rtl="0" fontAlgn="base">
        <a:spcBef>
          <a:spcPct val="0"/>
        </a:spcBef>
        <a:spcAft>
          <a:spcPct val="0"/>
        </a:spcAft>
        <a:defRPr sz="3200">
          <a:solidFill>
            <a:srgbClr val="0099CC"/>
          </a:solidFill>
          <a:latin typeface="Verdana" pitchFamily="34" charset="0"/>
        </a:defRPr>
      </a:lvl6pPr>
      <a:lvl7pPr marL="914400" algn="l" rtl="0" fontAlgn="base">
        <a:spcBef>
          <a:spcPct val="0"/>
        </a:spcBef>
        <a:spcAft>
          <a:spcPct val="0"/>
        </a:spcAft>
        <a:defRPr sz="3200">
          <a:solidFill>
            <a:srgbClr val="0099CC"/>
          </a:solidFill>
          <a:latin typeface="Verdana" pitchFamily="34" charset="0"/>
        </a:defRPr>
      </a:lvl7pPr>
      <a:lvl8pPr marL="1371600" algn="l" rtl="0" fontAlgn="base">
        <a:spcBef>
          <a:spcPct val="0"/>
        </a:spcBef>
        <a:spcAft>
          <a:spcPct val="0"/>
        </a:spcAft>
        <a:defRPr sz="3200">
          <a:solidFill>
            <a:srgbClr val="0099CC"/>
          </a:solidFill>
          <a:latin typeface="Verdana" pitchFamily="34" charset="0"/>
        </a:defRPr>
      </a:lvl8pPr>
      <a:lvl9pPr marL="1828800" algn="l" rtl="0" fontAlgn="base">
        <a:spcBef>
          <a:spcPct val="0"/>
        </a:spcBef>
        <a:spcAft>
          <a:spcPct val="0"/>
        </a:spcAft>
        <a:defRPr sz="3200">
          <a:solidFill>
            <a:srgbClr val="0099CC"/>
          </a:solidFill>
          <a:latin typeface="Verdana" pitchFamily="34" charset="0"/>
        </a:defRPr>
      </a:lvl9pPr>
    </p:titleStyle>
    <p:bodyStyle>
      <a:lvl1pPr marL="342900" indent="-342900" algn="l" rtl="0" eaLnBrk="0" fontAlgn="base" hangingPunct="0">
        <a:spcBef>
          <a:spcPct val="20000"/>
        </a:spcBef>
        <a:spcAft>
          <a:spcPct val="0"/>
        </a:spcAft>
        <a:buClr>
          <a:srgbClr val="006699"/>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rgbClr val="0099CC"/>
        </a:buClr>
        <a:buSzPct val="60000"/>
        <a:buFont typeface="Wingdings" pitchFamily="2" charset="2"/>
        <a:buChar char="n"/>
        <a:defRPr sz="2200">
          <a:solidFill>
            <a:schemeClr val="tx1"/>
          </a:solidFill>
          <a:latin typeface="+mn-lt"/>
        </a:defRPr>
      </a:lvl2pPr>
      <a:lvl3pPr marL="1022350" indent="-350838" algn="l" rtl="0" eaLnBrk="0" fontAlgn="base" hangingPunct="0">
        <a:spcBef>
          <a:spcPct val="20000"/>
        </a:spcBef>
        <a:spcAft>
          <a:spcPct val="0"/>
        </a:spcAft>
        <a:buClr>
          <a:srgbClr val="99FFCC"/>
        </a:buClr>
        <a:buSzPct val="60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6699"/>
        </a:buClr>
        <a:buSzPct val="60000"/>
        <a:buChar char="o"/>
        <a:defRPr sz="2000">
          <a:solidFill>
            <a:schemeClr val="tx1"/>
          </a:solidFill>
          <a:latin typeface="+mn-lt"/>
        </a:defRPr>
      </a:lvl4pPr>
      <a:lvl5pPr marL="1681163" indent="-339725" algn="l" rtl="0" eaLnBrk="0" fontAlgn="base" hangingPunct="0">
        <a:spcBef>
          <a:spcPct val="20000"/>
        </a:spcBef>
        <a:spcAft>
          <a:spcPct val="0"/>
        </a:spcAft>
        <a:buClr>
          <a:srgbClr val="0099CC"/>
        </a:buClr>
        <a:buSzPct val="60000"/>
        <a:buChar char="o"/>
        <a:defRPr sz="2000">
          <a:solidFill>
            <a:schemeClr val="tx1"/>
          </a:solidFill>
          <a:latin typeface="+mn-lt"/>
        </a:defRPr>
      </a:lvl5pPr>
      <a:lvl6pPr marL="2138363" indent="-339725" algn="l" rtl="0" fontAlgn="base">
        <a:spcBef>
          <a:spcPct val="20000"/>
        </a:spcBef>
        <a:spcAft>
          <a:spcPct val="0"/>
        </a:spcAft>
        <a:buClr>
          <a:srgbClr val="0099CC"/>
        </a:buClr>
        <a:buSzPct val="60000"/>
        <a:buChar char="o"/>
        <a:defRPr sz="2000">
          <a:solidFill>
            <a:schemeClr val="tx1"/>
          </a:solidFill>
          <a:latin typeface="+mn-lt"/>
        </a:defRPr>
      </a:lvl6pPr>
      <a:lvl7pPr marL="2595563" indent="-339725" algn="l" rtl="0" fontAlgn="base">
        <a:spcBef>
          <a:spcPct val="20000"/>
        </a:spcBef>
        <a:spcAft>
          <a:spcPct val="0"/>
        </a:spcAft>
        <a:buClr>
          <a:srgbClr val="0099CC"/>
        </a:buClr>
        <a:buSzPct val="60000"/>
        <a:buChar char="o"/>
        <a:defRPr sz="2000">
          <a:solidFill>
            <a:schemeClr val="tx1"/>
          </a:solidFill>
          <a:latin typeface="+mn-lt"/>
        </a:defRPr>
      </a:lvl7pPr>
      <a:lvl8pPr marL="3052763" indent="-339725" algn="l" rtl="0" fontAlgn="base">
        <a:spcBef>
          <a:spcPct val="20000"/>
        </a:spcBef>
        <a:spcAft>
          <a:spcPct val="0"/>
        </a:spcAft>
        <a:buClr>
          <a:srgbClr val="0099CC"/>
        </a:buClr>
        <a:buSzPct val="60000"/>
        <a:buChar char="o"/>
        <a:defRPr sz="2000">
          <a:solidFill>
            <a:schemeClr val="tx1"/>
          </a:solidFill>
          <a:latin typeface="+mn-lt"/>
        </a:defRPr>
      </a:lvl8pPr>
      <a:lvl9pPr marL="3509963" indent="-339725" algn="l" rtl="0" fontAlgn="base">
        <a:spcBef>
          <a:spcPct val="20000"/>
        </a:spcBef>
        <a:spcAft>
          <a:spcPct val="0"/>
        </a:spcAft>
        <a:buClr>
          <a:srgbClr val="0099CC"/>
        </a:buClr>
        <a:buSzPct val="60000"/>
        <a:buChar char="o"/>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http://intranet2.univ-lille2.fr/fileadmin/user_upload/Logo_Universite/Logo_Lille_2_150DPI.jpg" TargetMode="External"/><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oleObject" Target="../embeddings/Feuille_Microsoft_Office_Excel_97-20032.xls"/><Relationship Id="rId4" Type="http://schemas.openxmlformats.org/officeDocument/2006/relationships/oleObject" Target="../embeddings/Feuille_Microsoft_Office_Excel_97-20031.xl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0"/>
            <a:ext cx="7779224" cy="1752600"/>
          </a:xfrm>
        </p:spPr>
        <p:txBody>
          <a:bodyPr/>
          <a:lstStyle/>
          <a:p>
            <a:pPr algn="ctr" eaLnBrk="1" hangingPunct="1"/>
            <a:r>
              <a:rPr lang="fr-FR" b="1" dirty="0" smtClean="0"/>
              <a:t>5</a:t>
            </a:r>
            <a:r>
              <a:rPr lang="fr-FR" b="1" baseline="30000" dirty="0" smtClean="0"/>
              <a:t>ème</a:t>
            </a:r>
            <a:r>
              <a:rPr lang="fr-FR" b="1" dirty="0" smtClean="0"/>
              <a:t> réunion régionale </a:t>
            </a:r>
            <a:br>
              <a:rPr lang="fr-FR" b="1" dirty="0" smtClean="0"/>
            </a:br>
            <a:r>
              <a:rPr lang="fr-FR" b="1" dirty="0" smtClean="0"/>
              <a:t>« EVREST PACA »</a:t>
            </a:r>
          </a:p>
        </p:txBody>
      </p:sp>
      <p:sp>
        <p:nvSpPr>
          <p:cNvPr id="4099" name="Rectangle 3"/>
          <p:cNvSpPr>
            <a:spLocks noGrp="1" noChangeArrowheads="1"/>
          </p:cNvSpPr>
          <p:nvPr>
            <p:ph type="subTitle" idx="1"/>
          </p:nvPr>
        </p:nvSpPr>
        <p:spPr>
          <a:xfrm>
            <a:off x="1981200" y="4084638"/>
            <a:ext cx="6553200" cy="1630362"/>
          </a:xfrm>
        </p:spPr>
        <p:txBody>
          <a:bodyPr/>
          <a:lstStyle/>
          <a:p>
            <a:pPr eaLnBrk="1" hangingPunct="1"/>
            <a:r>
              <a:rPr lang="fr-FR" sz="2100" b="1" dirty="0" smtClean="0"/>
              <a:t>Le 09 janvier 2014, Aix en Provence</a:t>
            </a:r>
          </a:p>
          <a:p>
            <a:pPr eaLnBrk="1" hangingPunct="1"/>
            <a:endParaRPr lang="fr-FR" sz="2100" b="1" dirty="0" smtClean="0"/>
          </a:p>
        </p:txBody>
      </p:sp>
      <p:grpSp>
        <p:nvGrpSpPr>
          <p:cNvPr id="4" name="Group 7"/>
          <p:cNvGrpSpPr>
            <a:grpSpLocks/>
          </p:cNvGrpSpPr>
          <p:nvPr/>
        </p:nvGrpSpPr>
        <p:grpSpPr bwMode="auto">
          <a:xfrm>
            <a:off x="1428003" y="6086902"/>
            <a:ext cx="6583229" cy="547002"/>
            <a:chOff x="612" y="14991"/>
            <a:chExt cx="10803" cy="1071"/>
          </a:xfrm>
        </p:grpSpPr>
        <p:pic>
          <p:nvPicPr>
            <p:cNvPr id="5" name="Picture 8"/>
            <p:cNvPicPr>
              <a:picLocks noChangeAspect="1" noChangeArrowheads="1"/>
            </p:cNvPicPr>
            <p:nvPr/>
          </p:nvPicPr>
          <p:blipFill>
            <a:blip r:embed="rId3" cstate="print"/>
            <a:srcRect t="9279"/>
            <a:stretch>
              <a:fillRect/>
            </a:stretch>
          </p:blipFill>
          <p:spPr bwMode="auto">
            <a:xfrm>
              <a:off x="612" y="15236"/>
              <a:ext cx="1728" cy="522"/>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a:stretch>
              <a:fillRect/>
            </a:stretch>
          </p:blipFill>
          <p:spPr bwMode="auto">
            <a:xfrm>
              <a:off x="2697" y="15082"/>
              <a:ext cx="963" cy="828"/>
            </a:xfrm>
            <a:prstGeom prst="rect">
              <a:avLst/>
            </a:prstGeom>
            <a:noFill/>
            <a:ln w="9525">
              <a:noFill/>
              <a:miter lim="800000"/>
              <a:headEnd/>
              <a:tailEnd/>
            </a:ln>
          </p:spPr>
        </p:pic>
        <p:grpSp>
          <p:nvGrpSpPr>
            <p:cNvPr id="7" name="Group 10"/>
            <p:cNvGrpSpPr>
              <a:grpSpLocks/>
            </p:cNvGrpSpPr>
            <p:nvPr/>
          </p:nvGrpSpPr>
          <p:grpSpPr bwMode="auto">
            <a:xfrm>
              <a:off x="4017" y="14991"/>
              <a:ext cx="7398" cy="1071"/>
              <a:chOff x="4017" y="14493"/>
              <a:chExt cx="7398" cy="1071"/>
            </a:xfrm>
          </p:grpSpPr>
          <p:pic>
            <p:nvPicPr>
              <p:cNvPr id="8" name="Picture 11" descr="Logo CREAPT"/>
              <p:cNvPicPr>
                <a:picLocks noChangeAspect="1" noChangeArrowheads="1"/>
              </p:cNvPicPr>
              <p:nvPr/>
            </p:nvPicPr>
            <p:blipFill>
              <a:blip r:embed="rId5" cstate="print"/>
              <a:srcRect t="3590"/>
              <a:stretch>
                <a:fillRect/>
              </a:stretch>
            </p:blipFill>
            <p:spPr bwMode="auto">
              <a:xfrm>
                <a:off x="5212" y="14493"/>
                <a:ext cx="981" cy="1071"/>
              </a:xfrm>
              <a:prstGeom prst="rect">
                <a:avLst/>
              </a:prstGeom>
              <a:noFill/>
              <a:ln w="9525">
                <a:noFill/>
                <a:miter lim="800000"/>
                <a:headEnd/>
                <a:tailEnd/>
              </a:ln>
            </p:spPr>
          </p:pic>
          <p:pic>
            <p:nvPicPr>
              <p:cNvPr id="9" name="Picture 12"/>
              <p:cNvPicPr>
                <a:picLocks noChangeAspect="1" noChangeArrowheads="1"/>
              </p:cNvPicPr>
              <p:nvPr/>
            </p:nvPicPr>
            <p:blipFill>
              <a:blip r:embed="rId6" cstate="print"/>
              <a:srcRect/>
              <a:stretch>
                <a:fillRect/>
              </a:stretch>
            </p:blipFill>
            <p:spPr bwMode="auto">
              <a:xfrm>
                <a:off x="6525" y="14533"/>
                <a:ext cx="1251" cy="990"/>
              </a:xfrm>
              <a:prstGeom prst="rect">
                <a:avLst/>
              </a:prstGeom>
              <a:noFill/>
              <a:ln w="9525">
                <a:noFill/>
                <a:miter lim="800000"/>
                <a:headEnd/>
                <a:tailEnd/>
              </a:ln>
            </p:spPr>
          </p:pic>
          <p:pic>
            <p:nvPicPr>
              <p:cNvPr id="10" name="Picture 13" descr="ISTpetitcouleur"/>
              <p:cNvPicPr>
                <a:picLocks noChangeAspect="1" noChangeArrowheads="1"/>
              </p:cNvPicPr>
              <p:nvPr/>
            </p:nvPicPr>
            <p:blipFill>
              <a:blip r:embed="rId7" cstate="print"/>
              <a:srcRect/>
              <a:stretch>
                <a:fillRect/>
              </a:stretch>
            </p:blipFill>
            <p:spPr bwMode="auto">
              <a:xfrm>
                <a:off x="8107" y="14556"/>
                <a:ext cx="1413" cy="945"/>
              </a:xfrm>
              <a:prstGeom prst="rect">
                <a:avLst/>
              </a:prstGeom>
              <a:noFill/>
              <a:ln w="9525">
                <a:noFill/>
                <a:miter lim="800000"/>
                <a:headEnd/>
                <a:tailEnd/>
              </a:ln>
            </p:spPr>
          </p:pic>
          <p:pic>
            <p:nvPicPr>
              <p:cNvPr id="11" name="Picture 14"/>
              <p:cNvPicPr>
                <a:picLocks noChangeAspect="1" noChangeArrowheads="1"/>
              </p:cNvPicPr>
              <p:nvPr/>
            </p:nvPicPr>
            <p:blipFill>
              <a:blip r:embed="rId8" cstate="print"/>
              <a:srcRect l="18471" t="12296" r="20383" b="8197"/>
              <a:stretch>
                <a:fillRect/>
              </a:stretch>
            </p:blipFill>
            <p:spPr bwMode="auto">
              <a:xfrm>
                <a:off x="4017" y="14592"/>
                <a:ext cx="864" cy="873"/>
              </a:xfrm>
              <a:prstGeom prst="rect">
                <a:avLst/>
              </a:prstGeom>
              <a:noFill/>
              <a:ln w="9525">
                <a:noFill/>
                <a:miter lim="800000"/>
                <a:headEnd/>
                <a:tailEnd/>
              </a:ln>
            </p:spPr>
          </p:pic>
          <p:pic>
            <p:nvPicPr>
              <p:cNvPr id="12" name="Picture 15" descr="http://intranet2.univ-lille2.fr/fileadmin/user_upload/Logo_Universite/Logo_Lille_2_150DPI.jpg"/>
              <p:cNvPicPr>
                <a:picLocks noChangeAspect="1" noChangeArrowheads="1"/>
              </p:cNvPicPr>
              <p:nvPr/>
            </p:nvPicPr>
            <p:blipFill>
              <a:blip r:embed="rId9" r:link="rId10" cstate="print"/>
              <a:srcRect/>
              <a:stretch>
                <a:fillRect/>
              </a:stretch>
            </p:blipFill>
            <p:spPr bwMode="auto">
              <a:xfrm>
                <a:off x="9852" y="14794"/>
                <a:ext cx="1563" cy="469"/>
              </a:xfrm>
              <a:prstGeom prst="rect">
                <a:avLst/>
              </a:prstGeom>
              <a:noFill/>
              <a:ln w="9525">
                <a:noFill/>
                <a:miter lim="800000"/>
                <a:headEnd/>
                <a:tailEnd/>
              </a:ln>
            </p:spPr>
          </p:pic>
        </p:grpSp>
      </p:grpSp>
      <p:pic>
        <p:nvPicPr>
          <p:cNvPr id="358401" name="Picture 1"/>
          <p:cNvPicPr>
            <a:picLocks noChangeAspect="1" noChangeArrowheads="1"/>
          </p:cNvPicPr>
          <p:nvPr/>
        </p:nvPicPr>
        <p:blipFill>
          <a:blip r:embed="rId11" cstate="print"/>
          <a:srcRect/>
          <a:stretch>
            <a:fillRect/>
          </a:stretch>
        </p:blipFill>
        <p:spPr bwMode="auto">
          <a:xfrm>
            <a:off x="727312" y="5172502"/>
            <a:ext cx="631200" cy="72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a:xfrm>
            <a:off x="457200" y="277813"/>
            <a:ext cx="8229600" cy="731837"/>
          </a:xfrm>
        </p:spPr>
        <p:txBody>
          <a:bodyPr/>
          <a:lstStyle/>
          <a:p>
            <a:r>
              <a:rPr lang="fr-FR" sz="3600" dirty="0" smtClean="0"/>
              <a:t>Les participants en PACAC</a:t>
            </a:r>
            <a:r>
              <a:rPr lang="fr-FR" dirty="0" smtClean="0"/>
              <a:t> </a:t>
            </a:r>
            <a:br>
              <a:rPr lang="fr-FR" dirty="0" smtClean="0"/>
            </a:br>
            <a:r>
              <a:rPr lang="fr-FR" dirty="0" smtClean="0"/>
              <a:t>au 6 janvier 2014</a:t>
            </a:r>
          </a:p>
        </p:txBody>
      </p:sp>
      <p:sp>
        <p:nvSpPr>
          <p:cNvPr id="345091" name="Rectangle 3"/>
          <p:cNvSpPr txBox="1">
            <a:spLocks noChangeArrowheads="1"/>
          </p:cNvSpPr>
          <p:nvPr/>
        </p:nvSpPr>
        <p:spPr bwMode="auto">
          <a:xfrm>
            <a:off x="171450" y="1355725"/>
            <a:ext cx="8701088" cy="4530725"/>
          </a:xfrm>
          <a:prstGeom prst="rect">
            <a:avLst/>
          </a:prstGeom>
          <a:noFill/>
          <a:ln w="9525">
            <a:noFill/>
            <a:miter lim="800000"/>
            <a:headEnd/>
            <a:tailEnd/>
          </a:ln>
        </p:spPr>
        <p:txBody>
          <a:bodyPr/>
          <a:lstStyle/>
          <a:p>
            <a:pPr marL="800100" lvl="1" indent="-342900" eaLnBrk="0" hangingPunct="0">
              <a:spcBef>
                <a:spcPct val="20000"/>
              </a:spcBef>
              <a:buClr>
                <a:srgbClr val="006699"/>
              </a:buClr>
              <a:buSzPct val="65000"/>
            </a:pPr>
            <a:endParaRPr lang="fr-FR" sz="2200">
              <a:latin typeface="Verdana" pitchFamily="34" charset="0"/>
            </a:endParaRPr>
          </a:p>
        </p:txBody>
      </p:sp>
      <p:graphicFrame>
        <p:nvGraphicFramePr>
          <p:cNvPr id="345136" name="Object 48"/>
          <p:cNvGraphicFramePr>
            <a:graphicFrameLocks noChangeAspect="1"/>
          </p:cNvGraphicFramePr>
          <p:nvPr/>
        </p:nvGraphicFramePr>
        <p:xfrm>
          <a:off x="177895" y="1405886"/>
          <a:ext cx="8734425" cy="4926012"/>
        </p:xfrm>
        <a:graphic>
          <a:graphicData uri="http://schemas.openxmlformats.org/presentationml/2006/ole">
            <p:oleObj spid="_x0000_s345136" name="Graphique" r:id="rId4" imgW="6096130" imgH="3438449" progId="MSGraph.Chart.8">
              <p:embed followColorScheme="full"/>
            </p:oleObj>
          </a:graphicData>
        </a:graphic>
      </p:graphicFrame>
      <p:sp>
        <p:nvSpPr>
          <p:cNvPr id="5" name="Espace réservé du numéro de diapositive 4"/>
          <p:cNvSpPr>
            <a:spLocks noGrp="1"/>
          </p:cNvSpPr>
          <p:nvPr>
            <p:ph type="sldNum" sz="quarter" idx="11"/>
          </p:nvPr>
        </p:nvSpPr>
        <p:spPr/>
        <p:txBody>
          <a:bodyPr/>
          <a:lstStyle/>
          <a:p>
            <a:pPr>
              <a:defRPr/>
            </a:pPr>
            <a:fld id="{FE32716C-8D81-405B-9FF9-A0DCAE0E0D8B}" type="slidenum">
              <a:rPr lang="fr-FR" altLang="en-US" smtClean="0"/>
              <a:pPr>
                <a:defRPr/>
              </a:pPr>
              <a:t>10</a:t>
            </a:fld>
            <a:endParaRPr lang="fr-F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txBox="1">
            <a:spLocks noChangeArrowheads="1"/>
          </p:cNvSpPr>
          <p:nvPr/>
        </p:nvSpPr>
        <p:spPr bwMode="auto">
          <a:xfrm>
            <a:off x="171450" y="1355725"/>
            <a:ext cx="8701088" cy="2278063"/>
          </a:xfrm>
          <a:prstGeom prst="rect">
            <a:avLst/>
          </a:prstGeom>
          <a:noFill/>
          <a:ln w="9525">
            <a:noFill/>
            <a:miter lim="800000"/>
            <a:headEnd/>
            <a:tailEnd/>
          </a:ln>
        </p:spPr>
        <p:txBody>
          <a:bodyPr/>
          <a:lstStyle/>
          <a:p>
            <a:pPr marL="800100" lvl="1" indent="-342900" eaLnBrk="0" hangingPunct="0">
              <a:spcBef>
                <a:spcPct val="20000"/>
              </a:spcBef>
              <a:buClr>
                <a:srgbClr val="006699"/>
              </a:buClr>
              <a:buSzPct val="65000"/>
            </a:pPr>
            <a:endParaRPr lang="fr-FR" sz="2200">
              <a:latin typeface="Verdana" pitchFamily="34" charset="0"/>
            </a:endParaRPr>
          </a:p>
        </p:txBody>
      </p:sp>
      <p:sp>
        <p:nvSpPr>
          <p:cNvPr id="351279" name="Text Box 47"/>
          <p:cNvSpPr txBox="1">
            <a:spLocks noChangeArrowheads="1"/>
          </p:cNvSpPr>
          <p:nvPr/>
        </p:nvSpPr>
        <p:spPr bwMode="auto">
          <a:xfrm>
            <a:off x="1147786" y="5703651"/>
            <a:ext cx="7464425" cy="457200"/>
          </a:xfrm>
          <a:prstGeom prst="rect">
            <a:avLst/>
          </a:prstGeom>
          <a:noFill/>
          <a:ln w="9525">
            <a:noFill/>
            <a:miter lim="800000"/>
            <a:headEnd/>
            <a:tailEnd/>
          </a:ln>
          <a:effectLst/>
        </p:spPr>
        <p:txBody>
          <a:bodyPr>
            <a:spAutoFit/>
          </a:bodyPr>
          <a:lstStyle/>
          <a:p>
            <a:pPr>
              <a:spcBef>
                <a:spcPct val="50000"/>
              </a:spcBef>
            </a:pPr>
            <a:r>
              <a:rPr lang="fr-FR" sz="2400" b="1" dirty="0"/>
              <a:t>Dont </a:t>
            </a:r>
            <a:r>
              <a:rPr lang="fr-FR" sz="2400" b="1" dirty="0" smtClean="0"/>
              <a:t>27648 </a:t>
            </a:r>
            <a:r>
              <a:rPr lang="fr-FR" sz="2400" b="1" dirty="0"/>
              <a:t>salariés différents et </a:t>
            </a:r>
            <a:r>
              <a:rPr lang="fr-FR" sz="2400" b="1" dirty="0" smtClean="0"/>
              <a:t>9340 </a:t>
            </a:r>
            <a:r>
              <a:rPr lang="fr-FR" sz="2400" b="1" dirty="0"/>
              <a:t>revus</a:t>
            </a:r>
          </a:p>
        </p:txBody>
      </p:sp>
      <p:graphicFrame>
        <p:nvGraphicFramePr>
          <p:cNvPr id="6" name="Object 48"/>
          <p:cNvGraphicFramePr>
            <a:graphicFrameLocks noChangeAspect="1"/>
          </p:cNvGraphicFramePr>
          <p:nvPr/>
        </p:nvGraphicFramePr>
        <p:xfrm>
          <a:off x="333375" y="1108075"/>
          <a:ext cx="8633204"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7"/>
          <p:cNvSpPr txBox="1">
            <a:spLocks noChangeArrowheads="1"/>
          </p:cNvSpPr>
          <p:nvPr/>
        </p:nvSpPr>
        <p:spPr bwMode="auto">
          <a:xfrm>
            <a:off x="1078173" y="6168788"/>
            <a:ext cx="8065827" cy="400110"/>
          </a:xfrm>
          <a:prstGeom prst="rect">
            <a:avLst/>
          </a:prstGeom>
          <a:noFill/>
          <a:ln w="9525">
            <a:noFill/>
            <a:miter lim="800000"/>
            <a:headEnd/>
            <a:tailEnd/>
          </a:ln>
          <a:effectLst/>
        </p:spPr>
        <p:txBody>
          <a:bodyPr wrap="square">
            <a:spAutoFit/>
          </a:bodyPr>
          <a:lstStyle/>
          <a:p>
            <a:pPr>
              <a:spcBef>
                <a:spcPct val="50000"/>
              </a:spcBef>
            </a:pPr>
            <a:r>
              <a:rPr lang="fr-FR" sz="2000" b="1" dirty="0"/>
              <a:t>Dont </a:t>
            </a:r>
            <a:r>
              <a:rPr lang="fr-FR" sz="2000" b="1" dirty="0" smtClean="0"/>
              <a:t>9697 </a:t>
            </a:r>
            <a:r>
              <a:rPr lang="fr-FR" sz="2000" b="1" dirty="0"/>
              <a:t>salariés </a:t>
            </a:r>
            <a:r>
              <a:rPr lang="fr-FR" sz="2000" b="1" dirty="0" smtClean="0"/>
              <a:t>différents octobre paire et 3584 revus</a:t>
            </a:r>
            <a:endParaRPr lang="fr-FR" sz="2000" b="1" dirty="0"/>
          </a:p>
        </p:txBody>
      </p:sp>
      <p:sp>
        <p:nvSpPr>
          <p:cNvPr id="8" name="Espace réservé du numéro de diapositive 7"/>
          <p:cNvSpPr>
            <a:spLocks noGrp="1"/>
          </p:cNvSpPr>
          <p:nvPr>
            <p:ph type="sldNum" sz="quarter" idx="11"/>
          </p:nvPr>
        </p:nvSpPr>
        <p:spPr/>
        <p:txBody>
          <a:bodyPr/>
          <a:lstStyle/>
          <a:p>
            <a:pPr>
              <a:defRPr/>
            </a:pPr>
            <a:fld id="{FE32716C-8D81-405B-9FF9-A0DCAE0E0D8B}" type="slidenum">
              <a:rPr lang="fr-FR" altLang="en-US" smtClean="0"/>
              <a:pPr>
                <a:defRPr/>
              </a:pPr>
              <a:t>11</a:t>
            </a:fld>
            <a:endParaRPr lang="fr-FR" altLang="en-US" dirty="0"/>
          </a:p>
        </p:txBody>
      </p:sp>
      <p:sp>
        <p:nvSpPr>
          <p:cNvPr id="351234" name="Rectangle 2"/>
          <p:cNvSpPr>
            <a:spLocks noGrp="1" noChangeArrowheads="1"/>
          </p:cNvSpPr>
          <p:nvPr>
            <p:ph type="title" idx="4294967295"/>
          </p:nvPr>
        </p:nvSpPr>
        <p:spPr/>
        <p:txBody>
          <a:bodyPr/>
          <a:lstStyle/>
          <a:p>
            <a:r>
              <a:rPr lang="fr-FR" dirty="0" smtClean="0"/>
              <a:t>Nombre de fiches EVREST en PACAC au 6 janvier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457200" y="277813"/>
            <a:ext cx="8686800" cy="723673"/>
          </a:xfrm>
        </p:spPr>
        <p:txBody>
          <a:bodyPr/>
          <a:lstStyle/>
          <a:p>
            <a:r>
              <a:rPr lang="fr-FR" b="1" dirty="0" smtClean="0"/>
              <a:t>Couverture départementale « 10p » au 6 janvier 2014</a:t>
            </a:r>
          </a:p>
        </p:txBody>
      </p:sp>
      <p:sp>
        <p:nvSpPr>
          <p:cNvPr id="232451" name="Rectangle 3"/>
          <p:cNvSpPr txBox="1">
            <a:spLocks noChangeArrowheads="1"/>
          </p:cNvSpPr>
          <p:nvPr/>
        </p:nvSpPr>
        <p:spPr bwMode="auto">
          <a:xfrm>
            <a:off x="171450" y="1355725"/>
            <a:ext cx="8701088" cy="4530725"/>
          </a:xfrm>
          <a:prstGeom prst="rect">
            <a:avLst/>
          </a:prstGeom>
          <a:noFill/>
          <a:ln w="9525">
            <a:noFill/>
            <a:miter lim="800000"/>
            <a:headEnd/>
            <a:tailEnd/>
          </a:ln>
        </p:spPr>
        <p:txBody>
          <a:bodyPr/>
          <a:lstStyle/>
          <a:p>
            <a:pPr marL="800100" lvl="1" indent="-342900" eaLnBrk="0" hangingPunct="0">
              <a:spcBef>
                <a:spcPct val="20000"/>
              </a:spcBef>
              <a:buClr>
                <a:srgbClr val="006699"/>
              </a:buClr>
              <a:buSzPct val="65000"/>
            </a:pPr>
            <a:endParaRPr lang="fr-FR" sz="2200">
              <a:latin typeface="Verdana" pitchFamily="34" charset="0"/>
            </a:endParaRPr>
          </a:p>
        </p:txBody>
      </p:sp>
      <p:graphicFrame>
        <p:nvGraphicFramePr>
          <p:cNvPr id="4" name="Object 48"/>
          <p:cNvGraphicFramePr>
            <a:graphicFrameLocks noChangeAspect="1"/>
          </p:cNvGraphicFramePr>
          <p:nvPr/>
        </p:nvGraphicFramePr>
        <p:xfrm>
          <a:off x="333375" y="1108074"/>
          <a:ext cx="8633204" cy="5243739"/>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e 4"/>
          <p:cNvSpPr/>
          <p:nvPr/>
        </p:nvSpPr>
        <p:spPr>
          <a:xfrm>
            <a:off x="8201609" y="1439248"/>
            <a:ext cx="620485" cy="277585"/>
          </a:xfrm>
          <a:prstGeom prst="ellipse">
            <a:avLst/>
          </a:prstGeom>
          <a:solidFill>
            <a:srgbClr val="FFFF00"/>
          </a:solidFill>
          <a:ln w="25400" cap="flat" cmpd="sng" algn="ctr">
            <a:solidFill>
              <a:srgbClr val="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000000"/>
                </a:solidFill>
                <a:latin typeface="Verdana"/>
              </a:rPr>
              <a:t>13</a:t>
            </a:r>
          </a:p>
        </p:txBody>
      </p:sp>
      <p:sp>
        <p:nvSpPr>
          <p:cNvPr id="6" name="Espace réservé du numéro de diapositive 5"/>
          <p:cNvSpPr>
            <a:spLocks noGrp="1"/>
          </p:cNvSpPr>
          <p:nvPr>
            <p:ph type="sldNum" sz="quarter" idx="11"/>
          </p:nvPr>
        </p:nvSpPr>
        <p:spPr/>
        <p:txBody>
          <a:bodyPr/>
          <a:lstStyle/>
          <a:p>
            <a:pPr>
              <a:defRPr/>
            </a:pPr>
            <a:fld id="{FE32716C-8D81-405B-9FF9-A0DCAE0E0D8B}" type="slidenum">
              <a:rPr lang="fr-FR" altLang="en-US" smtClean="0"/>
              <a:pPr>
                <a:defRPr/>
              </a:pPr>
              <a:t>12</a:t>
            </a:fld>
            <a:endParaRPr lang="fr-FR"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457200" y="277813"/>
            <a:ext cx="8686800" cy="1065795"/>
          </a:xfrm>
        </p:spPr>
        <p:txBody>
          <a:bodyPr/>
          <a:lstStyle/>
          <a:p>
            <a:r>
              <a:rPr lang="fr-FR" dirty="0" smtClean="0"/>
              <a:t>Couverture départementale « 10p »</a:t>
            </a:r>
            <a:br>
              <a:rPr lang="fr-FR" dirty="0" smtClean="0"/>
            </a:br>
            <a:r>
              <a:rPr lang="fr-FR" dirty="0" smtClean="0"/>
              <a:t>Nombre de fiches par « producteur »</a:t>
            </a:r>
          </a:p>
        </p:txBody>
      </p:sp>
      <p:sp>
        <p:nvSpPr>
          <p:cNvPr id="232451" name="Rectangle 3"/>
          <p:cNvSpPr txBox="1">
            <a:spLocks noChangeArrowheads="1"/>
          </p:cNvSpPr>
          <p:nvPr/>
        </p:nvSpPr>
        <p:spPr bwMode="auto">
          <a:xfrm>
            <a:off x="171450" y="1355725"/>
            <a:ext cx="8701088" cy="4530725"/>
          </a:xfrm>
          <a:prstGeom prst="rect">
            <a:avLst/>
          </a:prstGeom>
          <a:noFill/>
          <a:ln w="9525">
            <a:noFill/>
            <a:miter lim="800000"/>
            <a:headEnd/>
            <a:tailEnd/>
          </a:ln>
        </p:spPr>
        <p:txBody>
          <a:bodyPr/>
          <a:lstStyle/>
          <a:p>
            <a:pPr marL="800100" lvl="1" indent="-342900" eaLnBrk="0" hangingPunct="0">
              <a:spcBef>
                <a:spcPct val="20000"/>
              </a:spcBef>
              <a:buClr>
                <a:srgbClr val="006699"/>
              </a:buClr>
              <a:buSzPct val="65000"/>
            </a:pPr>
            <a:endParaRPr lang="fr-FR" sz="2200">
              <a:latin typeface="Verdana" pitchFamily="34" charset="0"/>
            </a:endParaRPr>
          </a:p>
        </p:txBody>
      </p:sp>
      <p:graphicFrame>
        <p:nvGraphicFramePr>
          <p:cNvPr id="4" name="Object 48"/>
          <p:cNvGraphicFramePr>
            <a:graphicFrameLocks noChangeAspect="1"/>
          </p:cNvGraphicFramePr>
          <p:nvPr/>
        </p:nvGraphicFramePr>
        <p:xfrm>
          <a:off x="333375" y="1108074"/>
          <a:ext cx="8633204" cy="5243739"/>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e 4"/>
          <p:cNvSpPr/>
          <p:nvPr/>
        </p:nvSpPr>
        <p:spPr>
          <a:xfrm>
            <a:off x="7550885" y="4001365"/>
            <a:ext cx="620485" cy="277585"/>
          </a:xfrm>
          <a:prstGeom prst="ellipse">
            <a:avLst/>
          </a:prstGeom>
          <a:solidFill>
            <a:srgbClr val="FFFF00"/>
          </a:solidFill>
          <a:ln w="25400" cap="flat" cmpd="sng" algn="ctr">
            <a:solidFill>
              <a:srgbClr val="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000000"/>
                </a:solidFill>
                <a:latin typeface="Verdana"/>
              </a:rPr>
              <a:t>13</a:t>
            </a:r>
          </a:p>
        </p:txBody>
      </p:sp>
      <p:sp>
        <p:nvSpPr>
          <p:cNvPr id="6" name="Espace réservé du numéro de diapositive 5"/>
          <p:cNvSpPr>
            <a:spLocks noGrp="1"/>
          </p:cNvSpPr>
          <p:nvPr>
            <p:ph type="sldNum" sz="quarter" idx="11"/>
          </p:nvPr>
        </p:nvSpPr>
        <p:spPr/>
        <p:txBody>
          <a:bodyPr/>
          <a:lstStyle/>
          <a:p>
            <a:pPr>
              <a:defRPr/>
            </a:pPr>
            <a:fld id="{FE32716C-8D81-405B-9FF9-A0DCAE0E0D8B}" type="slidenum">
              <a:rPr lang="fr-FR" altLang="en-US" smtClean="0"/>
              <a:pPr>
                <a:defRPr/>
              </a:pPr>
              <a:t>13</a:t>
            </a:fld>
            <a:endParaRPr lang="fr-F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body" idx="1"/>
          </p:nvPr>
        </p:nvSpPr>
        <p:spPr>
          <a:xfrm>
            <a:off x="372534" y="262474"/>
            <a:ext cx="8229600" cy="2233613"/>
          </a:xfrm>
          <a:noFill/>
          <a:ln w="9525">
            <a:noFill/>
            <a:miter lim="800000"/>
            <a:headEnd/>
            <a:tailEnd/>
          </a:ln>
        </p:spPr>
        <p:txBody>
          <a:bodyPr vert="horz" wrap="square" lIns="91440" tIns="45720" rIns="91440" bIns="45720" numCol="1" anchor="t" anchorCtr="0" compatLnSpc="1">
            <a:prstTxWarp prst="textNoShape">
              <a:avLst/>
            </a:prstTxWarp>
          </a:bodyPr>
          <a:lstStyle/>
          <a:p>
            <a:pPr lvl="1" algn="ctr" eaLnBrk="1" hangingPunct="1">
              <a:spcBef>
                <a:spcPct val="0"/>
              </a:spcBef>
              <a:buNone/>
            </a:pPr>
            <a:r>
              <a:rPr lang="fr-FR" sz="4000" b="1" dirty="0" smtClean="0">
                <a:solidFill>
                  <a:srgbClr val="0099CC"/>
                </a:solidFill>
                <a:latin typeface="+mj-lt"/>
                <a:ea typeface="+mj-ea"/>
                <a:cs typeface="+mj-cs"/>
              </a:rPr>
              <a:t>EVREST et le suivi des actions (projets de service, CPOM…)</a:t>
            </a:r>
          </a:p>
        </p:txBody>
      </p:sp>
      <p:sp>
        <p:nvSpPr>
          <p:cNvPr id="3" name="Rectangle 2"/>
          <p:cNvSpPr>
            <a:spLocks noGrp="1" noChangeArrowheads="1"/>
          </p:cNvSpPr>
          <p:nvPr>
            <p:ph type="title"/>
          </p:nvPr>
        </p:nvSpPr>
        <p:spPr>
          <a:xfrm>
            <a:off x="394758" y="5374739"/>
            <a:ext cx="8258175" cy="1344612"/>
          </a:xfrm>
        </p:spPr>
        <p:txBody>
          <a:bodyPr/>
          <a:lstStyle/>
          <a:p>
            <a:pPr algn="ctr"/>
            <a:r>
              <a:rPr lang="fr-FR" sz="4000" b="1" dirty="0" smtClean="0"/>
              <a:t>Projets =&gt; Indicateurs</a:t>
            </a:r>
          </a:p>
        </p:txBody>
      </p:sp>
      <p:sp>
        <p:nvSpPr>
          <p:cNvPr id="4" name="Rectangle 2"/>
          <p:cNvSpPr txBox="1">
            <a:spLocks noChangeArrowheads="1"/>
          </p:cNvSpPr>
          <p:nvPr/>
        </p:nvSpPr>
        <p:spPr bwMode="auto">
          <a:xfrm>
            <a:off x="118531" y="2767011"/>
            <a:ext cx="8783109" cy="2092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r>
              <a:rPr kumimoji="0" lang="fr-FR" sz="3200" i="0" u="none" strike="noStrike" kern="0" cap="none" spc="0" normalizeH="0" baseline="0" noProof="0" dirty="0" smtClean="0">
                <a:ln>
                  <a:noFill/>
                </a:ln>
                <a:solidFill>
                  <a:srgbClr val="0099CC"/>
                </a:solidFill>
                <a:effectLst/>
                <a:uLnTx/>
                <a:uFillTx/>
                <a:latin typeface="+mj-lt"/>
                <a:ea typeface="+mj-ea"/>
                <a:cs typeface="+mj-cs"/>
              </a:rPr>
              <a:t>Projet =</a:t>
            </a:r>
            <a:r>
              <a:rPr lang="fr-FR" sz="3200" kern="0" dirty="0" smtClean="0">
                <a:solidFill>
                  <a:srgbClr val="0099CC"/>
                </a:solidFill>
                <a:latin typeface="+mj-lt"/>
                <a:ea typeface="+mj-ea"/>
                <a:cs typeface="+mj-cs"/>
              </a:rPr>
              <a:t> </a:t>
            </a:r>
          </a:p>
          <a:p>
            <a:pPr lvl="0" algn="ctr" eaLnBrk="0" hangingPunct="0"/>
            <a:r>
              <a:rPr lang="fr-FR" sz="3200" kern="0" dirty="0" smtClean="0">
                <a:solidFill>
                  <a:srgbClr val="0099CC"/>
                </a:solidFill>
                <a:latin typeface="+mj-lt"/>
                <a:ea typeface="+mj-ea"/>
                <a:cs typeface="+mj-cs"/>
              </a:rPr>
              <a:t>ensemble d’actions organisées dont le but est de répondre à un besoin défini dans des délais fixés et un budget alloué</a:t>
            </a:r>
            <a:endParaRPr kumimoji="0" lang="fr-FR" sz="3200" i="0" u="none" strike="noStrike" kern="0" cap="none" spc="0" normalizeH="0" baseline="0" noProof="0" dirty="0" smtClean="0">
              <a:ln>
                <a:noFill/>
              </a:ln>
              <a:solidFill>
                <a:srgbClr val="0099CC"/>
              </a:solidFill>
              <a:effectLst/>
              <a:uLnTx/>
              <a:uFillTx/>
              <a:latin typeface="+mj-lt"/>
              <a:ea typeface="+mj-ea"/>
              <a:cs typeface="+mj-cs"/>
            </a:endParaRPr>
          </a:p>
        </p:txBody>
      </p:sp>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14</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258175" cy="1344612"/>
          </a:xfrm>
        </p:spPr>
        <p:txBody>
          <a:bodyPr/>
          <a:lstStyle/>
          <a:p>
            <a:r>
              <a:rPr lang="fr-FR" b="1" dirty="0" smtClean="0"/>
              <a:t>Rappels de quelques définitions</a:t>
            </a:r>
          </a:p>
        </p:txBody>
      </p:sp>
      <p:sp>
        <p:nvSpPr>
          <p:cNvPr id="5" name="Rectangle 2"/>
          <p:cNvSpPr txBox="1">
            <a:spLocks noChangeArrowheads="1"/>
          </p:cNvSpPr>
          <p:nvPr/>
        </p:nvSpPr>
        <p:spPr bwMode="auto">
          <a:xfrm>
            <a:off x="458788" y="1269999"/>
            <a:ext cx="8208962" cy="2726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800" b="0" i="0" u="none" strike="noStrike" kern="0" cap="none" spc="0" normalizeH="0" baseline="0" noProof="0" dirty="0" smtClean="0">
                <a:ln>
                  <a:noFill/>
                </a:ln>
                <a:solidFill>
                  <a:srgbClr val="0000FF"/>
                </a:solidFill>
                <a:effectLst/>
                <a:uLnTx/>
                <a:uFillTx/>
                <a:latin typeface="+mj-lt"/>
                <a:ea typeface="+mj-ea"/>
                <a:cs typeface="+mj-cs"/>
              </a:rPr>
              <a:t>INDICATEURS =</a:t>
            </a:r>
            <a:br>
              <a:rPr kumimoji="0" lang="fr-FR" sz="4800" b="0" i="0" u="none" strike="noStrike" kern="0" cap="none" spc="0" normalizeH="0" baseline="0" noProof="0" dirty="0" smtClean="0">
                <a:ln>
                  <a:noFill/>
                </a:ln>
                <a:solidFill>
                  <a:srgbClr val="0000FF"/>
                </a:solidFill>
                <a:effectLst/>
                <a:uLnTx/>
                <a:uFillTx/>
                <a:latin typeface="+mj-lt"/>
                <a:ea typeface="+mj-ea"/>
                <a:cs typeface="+mj-cs"/>
              </a:rPr>
            </a:br>
            <a:r>
              <a:rPr kumimoji="0" lang="fr-FR" sz="3200" b="0" i="0" u="none" strike="noStrike" kern="0" cap="none" spc="0" normalizeH="0" baseline="0" noProof="0" dirty="0" smtClean="0">
                <a:ln>
                  <a:noFill/>
                </a:ln>
                <a:solidFill>
                  <a:srgbClr val="0000FF"/>
                </a:solidFill>
                <a:effectLst/>
                <a:uLnTx/>
                <a:uFillTx/>
                <a:latin typeface="+mj-lt"/>
                <a:ea typeface="+mj-ea"/>
                <a:cs typeface="+mj-cs"/>
              </a:rPr>
              <a:t>variable qui décrit un élément de situation ou une évolution d’un point de vue quantitatif </a:t>
            </a:r>
          </a:p>
        </p:txBody>
      </p:sp>
      <p:sp>
        <p:nvSpPr>
          <p:cNvPr id="6" name="Rectangle 3"/>
          <p:cNvSpPr>
            <a:spLocks noChangeArrowheads="1"/>
          </p:cNvSpPr>
          <p:nvPr/>
        </p:nvSpPr>
        <p:spPr bwMode="auto">
          <a:xfrm>
            <a:off x="395288" y="4299205"/>
            <a:ext cx="8424862" cy="1217357"/>
          </a:xfrm>
          <a:prstGeom prst="rect">
            <a:avLst/>
          </a:prstGeom>
          <a:solidFill>
            <a:srgbClr val="FFCC00">
              <a:alpha val="56078"/>
            </a:srgbClr>
          </a:solidFill>
          <a:ln w="50800" algn="ctr">
            <a:solidFill>
              <a:srgbClr val="FF6600"/>
            </a:solidFill>
            <a:miter lim="800000"/>
            <a:headEnd/>
            <a:tailEnd/>
          </a:ln>
        </p:spPr>
        <p:txBody>
          <a:bodyPr anchor="ctr"/>
          <a:lstStyle/>
          <a:p>
            <a:pPr algn="ctr"/>
            <a:r>
              <a:rPr lang="fr-FR" sz="4000" b="1" dirty="0">
                <a:solidFill>
                  <a:schemeClr val="tx2"/>
                </a:solidFill>
              </a:rPr>
              <a:t> </a:t>
            </a:r>
            <a:r>
              <a:rPr lang="fr-FR" sz="3200" b="1" dirty="0">
                <a:solidFill>
                  <a:schemeClr val="tx2"/>
                </a:solidFill>
              </a:rPr>
              <a:t>= Outil d’aide à la décision</a:t>
            </a:r>
            <a:r>
              <a:rPr lang="fr-FR" sz="4000" dirty="0">
                <a:solidFill>
                  <a:schemeClr val="tx2"/>
                </a:solidFill>
              </a:rPr>
              <a:t> </a:t>
            </a:r>
            <a:br>
              <a:rPr lang="fr-FR" sz="4000" dirty="0">
                <a:solidFill>
                  <a:schemeClr val="tx2"/>
                </a:solidFill>
              </a:rPr>
            </a:br>
            <a:r>
              <a:rPr lang="fr-FR" sz="2600" b="1" i="1" dirty="0">
                <a:solidFill>
                  <a:schemeClr val="tx2"/>
                </a:solidFill>
              </a:rPr>
              <a:t>N’a d’intérêt que par les choix qu’il aide à faire</a:t>
            </a:r>
            <a:r>
              <a:rPr lang="fr-FR" sz="2600" dirty="0">
                <a:solidFill>
                  <a:schemeClr val="tx2"/>
                </a:solidFill>
              </a:rPr>
              <a:t> </a:t>
            </a:r>
          </a:p>
        </p:txBody>
      </p:sp>
      <p:sp>
        <p:nvSpPr>
          <p:cNvPr id="7" name="Rectangle 4"/>
          <p:cNvSpPr>
            <a:spLocks noChangeArrowheads="1"/>
          </p:cNvSpPr>
          <p:nvPr/>
        </p:nvSpPr>
        <p:spPr bwMode="auto">
          <a:xfrm>
            <a:off x="250825" y="5905077"/>
            <a:ext cx="8893175" cy="307777"/>
          </a:xfrm>
          <a:prstGeom prst="rect">
            <a:avLst/>
          </a:prstGeom>
          <a:noFill/>
          <a:ln w="9525" algn="ctr">
            <a:noFill/>
            <a:miter lim="800000"/>
            <a:headEnd/>
            <a:tailEnd/>
          </a:ln>
        </p:spPr>
        <p:txBody>
          <a:bodyPr wrap="square" anchor="ctr">
            <a:spAutoFit/>
          </a:bodyPr>
          <a:lstStyle/>
          <a:p>
            <a:r>
              <a:rPr lang="fr-FR" sz="1400" b="1">
                <a:cs typeface="Arial" charset="0"/>
              </a:rPr>
              <a:t>HAS : </a:t>
            </a:r>
            <a:r>
              <a:rPr lang="fr-FR" sz="1400">
                <a:cs typeface="Arial" charset="0"/>
              </a:rPr>
              <a:t>Construction et utilisation des indicateurs dans le domaine de la santé – Principes généraux - 2002 </a:t>
            </a:r>
          </a:p>
        </p:txBody>
      </p:sp>
      <p:sp>
        <p:nvSpPr>
          <p:cNvPr id="8" name="Espace réservé du numéro de diapositive 7"/>
          <p:cNvSpPr>
            <a:spLocks noGrp="1"/>
          </p:cNvSpPr>
          <p:nvPr>
            <p:ph type="sldNum" sz="quarter" idx="11"/>
          </p:nvPr>
        </p:nvSpPr>
        <p:spPr/>
        <p:txBody>
          <a:bodyPr/>
          <a:lstStyle/>
          <a:p>
            <a:pPr>
              <a:defRPr/>
            </a:pPr>
            <a:fld id="{2F6312F3-82B5-4024-92C9-3C6A1B802268}" type="slidenum">
              <a:rPr lang="fr-FR" altLang="en-US" smtClean="0"/>
              <a:pPr>
                <a:defRPr/>
              </a:pPr>
              <a:t>15</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913" y="188913"/>
            <a:ext cx="6911975" cy="1008062"/>
          </a:xfrm>
          <a:noFill/>
        </p:spPr>
        <p:txBody>
          <a:bodyPr/>
          <a:lstStyle/>
          <a:p>
            <a:pPr eaLnBrk="1" hangingPunct="1"/>
            <a:r>
              <a:rPr lang="fr-FR" smtClean="0"/>
              <a:t>INDICATEURS - </a:t>
            </a:r>
            <a:r>
              <a:rPr lang="fr-FR" sz="4000" b="1" smtClean="0"/>
              <a:t>Qualités</a:t>
            </a:r>
            <a:r>
              <a:rPr lang="fr-FR" sz="4000" smtClean="0"/>
              <a:t> :</a:t>
            </a:r>
          </a:p>
        </p:txBody>
      </p:sp>
      <p:sp>
        <p:nvSpPr>
          <p:cNvPr id="4099" name="Rectangle 3"/>
          <p:cNvSpPr>
            <a:spLocks noChangeArrowheads="1"/>
          </p:cNvSpPr>
          <p:nvPr/>
        </p:nvSpPr>
        <p:spPr bwMode="auto">
          <a:xfrm>
            <a:off x="376627" y="1063139"/>
            <a:ext cx="8424862" cy="4897437"/>
          </a:xfrm>
          <a:prstGeom prst="rect">
            <a:avLst/>
          </a:prstGeom>
          <a:noFill/>
          <a:ln w="50800" algn="ctr">
            <a:solidFill>
              <a:srgbClr val="FF6600"/>
            </a:solidFill>
            <a:miter lim="800000"/>
            <a:headEnd/>
            <a:tailEnd/>
          </a:ln>
        </p:spPr>
        <p:txBody>
          <a:bodyPr anchor="ctr"/>
          <a:lstStyle/>
          <a:p>
            <a:r>
              <a:rPr lang="fr-FR" sz="3600" b="1" dirty="0">
                <a:solidFill>
                  <a:schemeClr val="tx2"/>
                </a:solidFill>
              </a:rPr>
              <a:t> </a:t>
            </a:r>
            <a:r>
              <a:rPr lang="fr-FR" sz="3600" b="1" dirty="0" smtClean="0">
                <a:solidFill>
                  <a:srgbClr val="0000FF"/>
                </a:solidFill>
              </a:rPr>
              <a:t>Acceptabilité </a:t>
            </a:r>
            <a:r>
              <a:rPr lang="fr-FR" sz="3600" b="1" dirty="0">
                <a:solidFill>
                  <a:srgbClr val="0000FF"/>
                </a:solidFill>
              </a:rPr>
              <a:t/>
            </a:r>
            <a:br>
              <a:rPr lang="fr-FR" sz="3600" b="1" dirty="0">
                <a:solidFill>
                  <a:srgbClr val="0000FF"/>
                </a:solidFill>
              </a:rPr>
            </a:br>
            <a:r>
              <a:rPr lang="fr-FR" sz="2400" b="1" i="1" dirty="0" smtClean="0">
                <a:solidFill>
                  <a:srgbClr val="0000FF"/>
                </a:solidFill>
              </a:rPr>
              <a:t>(simple, crédible, facile à élaborer, compréhensible) </a:t>
            </a:r>
            <a:endParaRPr lang="fr-FR" sz="2400" b="1" i="1" dirty="0">
              <a:solidFill>
                <a:srgbClr val="0000FF"/>
              </a:solidFill>
            </a:endParaRPr>
          </a:p>
          <a:p>
            <a:r>
              <a:rPr lang="fr-FR" sz="3600" b="1" dirty="0" smtClean="0">
                <a:solidFill>
                  <a:srgbClr val="0000FF"/>
                </a:solidFill>
              </a:rPr>
              <a:t>Validité</a:t>
            </a:r>
            <a:endParaRPr lang="fr-FR" sz="3600" b="1" dirty="0">
              <a:solidFill>
                <a:srgbClr val="0000FF"/>
              </a:solidFill>
            </a:endParaRPr>
          </a:p>
          <a:p>
            <a:r>
              <a:rPr lang="fr-FR" sz="2400" b="1" i="1" dirty="0" smtClean="0">
                <a:solidFill>
                  <a:srgbClr val="0000FF"/>
                </a:solidFill>
              </a:rPr>
              <a:t>(Reflet </a:t>
            </a:r>
            <a:r>
              <a:rPr lang="fr-FR" sz="2400" b="1" i="1" dirty="0">
                <a:solidFill>
                  <a:srgbClr val="0000FF"/>
                </a:solidFill>
              </a:rPr>
              <a:t>de ce qu’il mesure et identifie les problèmes à </a:t>
            </a:r>
            <a:r>
              <a:rPr lang="fr-FR" sz="2400" b="1" i="1" dirty="0" smtClean="0">
                <a:solidFill>
                  <a:srgbClr val="0000FF"/>
                </a:solidFill>
              </a:rPr>
              <a:t>corriger)</a:t>
            </a:r>
          </a:p>
          <a:p>
            <a:r>
              <a:rPr lang="fr-FR" sz="3600" b="1" dirty="0" smtClean="0">
                <a:solidFill>
                  <a:srgbClr val="0000FF"/>
                </a:solidFill>
              </a:rPr>
              <a:t>Reproductibilité</a:t>
            </a:r>
            <a:endParaRPr lang="fr-FR" sz="3600" b="1" dirty="0">
              <a:solidFill>
                <a:srgbClr val="0000FF"/>
              </a:solidFill>
            </a:endParaRPr>
          </a:p>
          <a:p>
            <a:r>
              <a:rPr lang="fr-FR" sz="2400" b="1" i="1" dirty="0" smtClean="0">
                <a:solidFill>
                  <a:srgbClr val="0000FF"/>
                </a:solidFill>
              </a:rPr>
              <a:t>(produit le même résultat dans les mêmes conditions)</a:t>
            </a:r>
            <a:r>
              <a:rPr lang="fr-FR" sz="3600" b="1" dirty="0">
                <a:solidFill>
                  <a:srgbClr val="0000FF"/>
                </a:solidFill>
              </a:rPr>
              <a:t/>
            </a:r>
            <a:br>
              <a:rPr lang="fr-FR" sz="3600" b="1" dirty="0">
                <a:solidFill>
                  <a:srgbClr val="0000FF"/>
                </a:solidFill>
              </a:rPr>
            </a:br>
            <a:endParaRPr lang="fr-FR" sz="900" b="1" dirty="0">
              <a:solidFill>
                <a:srgbClr val="0000FF"/>
              </a:solidFill>
            </a:endParaRPr>
          </a:p>
          <a:p>
            <a:r>
              <a:rPr lang="fr-FR" sz="3600" b="1" dirty="0" smtClean="0">
                <a:solidFill>
                  <a:srgbClr val="0000FF"/>
                </a:solidFill>
              </a:rPr>
              <a:t>Sensibilité </a:t>
            </a:r>
            <a:r>
              <a:rPr lang="fr-FR" sz="3600" b="1" dirty="0">
                <a:solidFill>
                  <a:srgbClr val="0000FF"/>
                </a:solidFill>
              </a:rPr>
              <a:t>et </a:t>
            </a:r>
            <a:r>
              <a:rPr lang="fr-FR" sz="3600" b="1" dirty="0" smtClean="0">
                <a:solidFill>
                  <a:srgbClr val="0000FF"/>
                </a:solidFill>
              </a:rPr>
              <a:t>Spécificité.</a:t>
            </a:r>
            <a:r>
              <a:rPr lang="fr-FR" sz="3600" b="1" dirty="0">
                <a:solidFill>
                  <a:srgbClr val="0000FF"/>
                </a:solidFill>
              </a:rPr>
              <a:t/>
            </a:r>
            <a:br>
              <a:rPr lang="fr-FR" sz="3600" b="1" dirty="0">
                <a:solidFill>
                  <a:srgbClr val="0000FF"/>
                </a:solidFill>
              </a:rPr>
            </a:br>
            <a:endParaRPr lang="fr-FR" sz="900" b="1" dirty="0" smtClean="0">
              <a:solidFill>
                <a:srgbClr val="0000FF"/>
              </a:solidFill>
            </a:endParaRPr>
          </a:p>
          <a:p>
            <a:r>
              <a:rPr lang="fr-FR" sz="3600" b="1" dirty="0" smtClean="0">
                <a:solidFill>
                  <a:srgbClr val="0000FF"/>
                </a:solidFill>
              </a:rPr>
              <a:t>Accessibilité</a:t>
            </a:r>
            <a:r>
              <a:rPr lang="fr-FR" sz="3600" b="1" dirty="0">
                <a:solidFill>
                  <a:srgbClr val="0000FF"/>
                </a:solidFill>
              </a:rPr>
              <a:t> !</a:t>
            </a:r>
          </a:p>
        </p:txBody>
      </p:sp>
      <p:sp>
        <p:nvSpPr>
          <p:cNvPr id="4100" name="Rectangle 4"/>
          <p:cNvSpPr>
            <a:spLocks noChangeArrowheads="1"/>
          </p:cNvSpPr>
          <p:nvPr/>
        </p:nvSpPr>
        <p:spPr bwMode="auto">
          <a:xfrm>
            <a:off x="250825" y="5941916"/>
            <a:ext cx="8893175" cy="304800"/>
          </a:xfrm>
          <a:prstGeom prst="rect">
            <a:avLst/>
          </a:prstGeom>
          <a:noFill/>
          <a:ln w="9525" algn="ctr">
            <a:noFill/>
            <a:miter lim="800000"/>
            <a:headEnd/>
            <a:tailEnd/>
          </a:ln>
        </p:spPr>
        <p:txBody>
          <a:bodyPr anchor="ctr">
            <a:spAutoFit/>
          </a:bodyPr>
          <a:lstStyle/>
          <a:p>
            <a:r>
              <a:rPr lang="fr-FR" sz="1400" b="1" dirty="0">
                <a:cs typeface="Arial" charset="0"/>
              </a:rPr>
              <a:t>HAS : </a:t>
            </a:r>
            <a:r>
              <a:rPr lang="fr-FR" sz="1400" dirty="0">
                <a:cs typeface="Arial" charset="0"/>
              </a:rPr>
              <a:t>Construction et utilisation des indicateurs dans le domaine de la santé – Principes généraux - 2002 </a:t>
            </a:r>
          </a:p>
        </p:txBody>
      </p:sp>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16</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 calcmode="lin" valueType="num">
                                      <p:cBhvr>
                                        <p:cTn id="7" dur="500" fill="hold"/>
                                        <p:tgtEl>
                                          <p:spTgt spid="4099">
                                            <p:bg/>
                                          </p:spTgt>
                                        </p:tgtEl>
                                        <p:attrNameLst>
                                          <p:attrName>ppt_w</p:attrName>
                                        </p:attrNameLst>
                                      </p:cBhvr>
                                      <p:tavLst>
                                        <p:tav tm="0">
                                          <p:val>
                                            <p:fltVal val="0"/>
                                          </p:val>
                                        </p:tav>
                                        <p:tav tm="100000">
                                          <p:val>
                                            <p:strVal val="#ppt_w"/>
                                          </p:val>
                                        </p:tav>
                                      </p:tavLst>
                                    </p:anim>
                                    <p:anim calcmode="lin" valueType="num">
                                      <p:cBhvr>
                                        <p:cTn id="8" dur="500" fill="hold"/>
                                        <p:tgtEl>
                                          <p:spTgt spid="4099">
                                            <p:bg/>
                                          </p:spTgt>
                                        </p:tgtEl>
                                        <p:attrNameLst>
                                          <p:attrName>ppt_h</p:attrName>
                                        </p:attrNameLst>
                                      </p:cBhvr>
                                      <p:tavLst>
                                        <p:tav tm="0">
                                          <p:val>
                                            <p:fltVal val="0"/>
                                          </p:val>
                                        </p:tav>
                                        <p:tav tm="100000">
                                          <p:val>
                                            <p:strVal val="#ppt_h"/>
                                          </p:val>
                                        </p:tav>
                                      </p:tavLst>
                                    </p:anim>
                                    <p:animEffect transition="in" filter="fade">
                                      <p:cBhvr>
                                        <p:cTn id="9" dur="500"/>
                                        <p:tgtEl>
                                          <p:spTgt spid="4099">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 calcmode="lin" valueType="num">
                                      <p:cBhvr>
                                        <p:cTn id="21"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0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 calcmode="lin" valueType="num">
                                      <p:cBhvr>
                                        <p:cTn id="28"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0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099">
                                            <p:txEl>
                                              <p:pRg st="3" end="3"/>
                                            </p:txEl>
                                          </p:spTgt>
                                        </p:tgtEl>
                                        <p:attrNameLst>
                                          <p:attrName>style.visibility</p:attrName>
                                        </p:attrNameLst>
                                      </p:cBhvr>
                                      <p:to>
                                        <p:strVal val="visible"/>
                                      </p:to>
                                    </p:set>
                                    <p:anim calcmode="lin" valueType="num">
                                      <p:cBhvr>
                                        <p:cTn id="35"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0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099">
                                            <p:txEl>
                                              <p:pRg st="4" end="4"/>
                                            </p:txEl>
                                          </p:spTgt>
                                        </p:tgtEl>
                                        <p:attrNameLst>
                                          <p:attrName>style.visibility</p:attrName>
                                        </p:attrNameLst>
                                      </p:cBhvr>
                                      <p:to>
                                        <p:strVal val="visible"/>
                                      </p:to>
                                    </p:set>
                                    <p:anim calcmode="lin" valueType="num">
                                      <p:cBhvr>
                                        <p:cTn id="42"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0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099">
                                            <p:txEl>
                                              <p:pRg st="5" end="5"/>
                                            </p:txEl>
                                          </p:spTgt>
                                        </p:tgtEl>
                                        <p:attrNameLst>
                                          <p:attrName>style.visibility</p:attrName>
                                        </p:attrNameLst>
                                      </p:cBhvr>
                                      <p:to>
                                        <p:strVal val="visible"/>
                                      </p:to>
                                    </p:set>
                                    <p:anim calcmode="lin" valueType="num">
                                      <p:cBhvr>
                                        <p:cTn id="49"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09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0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099">
                                            <p:txEl>
                                              <p:pRg st="6" end="6"/>
                                            </p:txEl>
                                          </p:spTgt>
                                        </p:tgtEl>
                                        <p:attrNameLst>
                                          <p:attrName>style.visibility</p:attrName>
                                        </p:attrNameLst>
                                      </p:cBhvr>
                                      <p:to>
                                        <p:strVal val="visible"/>
                                      </p:to>
                                    </p:set>
                                    <p:anim calcmode="lin" valueType="num">
                                      <p:cBhvr>
                                        <p:cTn id="56"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09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258175" cy="1344612"/>
          </a:xfrm>
        </p:spPr>
        <p:txBody>
          <a:bodyPr/>
          <a:lstStyle/>
          <a:p>
            <a:r>
              <a:rPr lang="fr-FR" b="1" dirty="0" smtClean="0"/>
              <a:t>Quels types d’indicateurs ?</a:t>
            </a:r>
          </a:p>
        </p:txBody>
      </p:sp>
      <p:sp>
        <p:nvSpPr>
          <p:cNvPr id="5" name="Rectangle 2"/>
          <p:cNvSpPr txBox="1">
            <a:spLocks noChangeArrowheads="1"/>
          </p:cNvSpPr>
          <p:nvPr/>
        </p:nvSpPr>
        <p:spPr bwMode="auto">
          <a:xfrm>
            <a:off x="440127" y="1325982"/>
            <a:ext cx="8405294" cy="1958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rgbClr val="0000FF"/>
                </a:solidFill>
                <a:effectLst/>
                <a:uLnTx/>
                <a:uFillTx/>
                <a:latin typeface="+mj-lt"/>
                <a:ea typeface="+mj-ea"/>
                <a:cs typeface="+mj-cs"/>
              </a:rPr>
              <a:t>Indicateurs de</a:t>
            </a:r>
            <a:r>
              <a:rPr kumimoji="0" lang="fr-FR" sz="4400" b="0" i="0" u="none" strike="noStrike" kern="0" cap="none" spc="0" normalizeH="0" noProof="0" dirty="0" smtClean="0">
                <a:ln>
                  <a:noFill/>
                </a:ln>
                <a:solidFill>
                  <a:srgbClr val="0000FF"/>
                </a:solidFill>
                <a:effectLst/>
                <a:uLnTx/>
                <a:uFillTx/>
                <a:latin typeface="+mj-lt"/>
                <a:ea typeface="+mj-ea"/>
                <a:cs typeface="+mj-cs"/>
              </a:rPr>
              <a:t> « moyens »</a:t>
            </a: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baseline="0" dirty="0" smtClean="0">
                <a:solidFill>
                  <a:srgbClr val="0000FF"/>
                </a:solidFill>
                <a:latin typeface="+mj-lt"/>
                <a:ea typeface="+mj-ea"/>
                <a:cs typeface="+mj-cs"/>
              </a:rPr>
              <a:t>Permet de</a:t>
            </a:r>
            <a:r>
              <a:rPr lang="fr-FR" sz="2800" kern="0" dirty="0" smtClean="0">
                <a:solidFill>
                  <a:srgbClr val="0000FF"/>
                </a:solidFill>
                <a:latin typeface="+mj-lt"/>
                <a:ea typeface="+mj-ea"/>
                <a:cs typeface="+mj-cs"/>
              </a:rPr>
              <a:t> suivre l’avancement de l’action.</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kern="0" dirty="0" smtClean="0">
                <a:solidFill>
                  <a:srgbClr val="0000FF"/>
                </a:solidFill>
                <a:latin typeface="+mj-lt"/>
                <a:ea typeface="+mj-ea"/>
                <a:cs typeface="+mj-cs"/>
              </a:rPr>
              <a:t>Exemples précédents sur l’avancement d’EVREST en PACA</a:t>
            </a:r>
            <a:endParaRPr kumimoji="0" lang="fr-FR"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8" name="Rectangle 2"/>
          <p:cNvSpPr txBox="1">
            <a:spLocks noChangeArrowheads="1"/>
          </p:cNvSpPr>
          <p:nvPr/>
        </p:nvSpPr>
        <p:spPr bwMode="auto">
          <a:xfrm>
            <a:off x="458791" y="3512455"/>
            <a:ext cx="8405294" cy="1566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rgbClr val="0000FF"/>
                </a:solidFill>
                <a:effectLst/>
                <a:uLnTx/>
                <a:uFillTx/>
                <a:latin typeface="+mj-lt"/>
                <a:ea typeface="+mj-ea"/>
                <a:cs typeface="+mj-cs"/>
              </a:rPr>
              <a:t>Indicateurs de</a:t>
            </a:r>
            <a:r>
              <a:rPr kumimoji="0" lang="fr-FR" sz="4400" b="0" i="0" u="none" strike="noStrike" kern="0" cap="none" spc="0" normalizeH="0" noProof="0" dirty="0" smtClean="0">
                <a:ln>
                  <a:noFill/>
                </a:ln>
                <a:solidFill>
                  <a:srgbClr val="0000FF"/>
                </a:solidFill>
                <a:effectLst/>
                <a:uLnTx/>
                <a:uFillTx/>
                <a:latin typeface="+mj-lt"/>
                <a:ea typeface="+mj-ea"/>
                <a:cs typeface="+mj-cs"/>
              </a:rPr>
              <a:t> « résultats »</a:t>
            </a: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baseline="0" dirty="0" smtClean="0">
                <a:solidFill>
                  <a:srgbClr val="0000FF"/>
                </a:solidFill>
                <a:latin typeface="+mj-lt"/>
                <a:ea typeface="+mj-ea"/>
                <a:cs typeface="+mj-cs"/>
              </a:rPr>
              <a:t>Permet de</a:t>
            </a:r>
            <a:r>
              <a:rPr lang="fr-FR" sz="2800" kern="0" dirty="0" smtClean="0">
                <a:solidFill>
                  <a:srgbClr val="0000FF"/>
                </a:solidFill>
                <a:latin typeface="+mj-lt"/>
                <a:ea typeface="+mj-ea"/>
                <a:cs typeface="+mj-cs"/>
              </a:rPr>
              <a:t> suivre l’impact de l’action</a:t>
            </a: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6" name="Espace réservé du numéro de diapositive 5"/>
          <p:cNvSpPr>
            <a:spLocks noGrp="1"/>
          </p:cNvSpPr>
          <p:nvPr>
            <p:ph type="sldNum" sz="quarter" idx="11"/>
          </p:nvPr>
        </p:nvSpPr>
        <p:spPr/>
        <p:txBody>
          <a:bodyPr/>
          <a:lstStyle/>
          <a:p>
            <a:pPr>
              <a:defRPr/>
            </a:pPr>
            <a:fld id="{2F6312F3-82B5-4024-92C9-3C6A1B802268}" type="slidenum">
              <a:rPr lang="fr-FR" altLang="en-US" smtClean="0"/>
              <a:pPr>
                <a:defRPr/>
              </a:pPr>
              <a:t>17</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258175" cy="1344612"/>
          </a:xfrm>
        </p:spPr>
        <p:txBody>
          <a:bodyPr/>
          <a:lstStyle/>
          <a:p>
            <a:r>
              <a:rPr lang="fr-FR" b="1" dirty="0" smtClean="0"/>
              <a:t>Efficacité ou efficience ?</a:t>
            </a:r>
          </a:p>
        </p:txBody>
      </p:sp>
      <p:sp>
        <p:nvSpPr>
          <p:cNvPr id="5" name="Rectangle 2"/>
          <p:cNvSpPr txBox="1">
            <a:spLocks noChangeArrowheads="1"/>
          </p:cNvSpPr>
          <p:nvPr/>
        </p:nvSpPr>
        <p:spPr bwMode="auto">
          <a:xfrm>
            <a:off x="440127" y="1325982"/>
            <a:ext cx="8405294" cy="1958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rgbClr val="0000FF"/>
                </a:solidFill>
                <a:effectLst/>
                <a:uLnTx/>
                <a:uFillTx/>
                <a:latin typeface="+mj-lt"/>
                <a:ea typeface="+mj-ea"/>
                <a:cs typeface="+mj-cs"/>
              </a:rPr>
              <a:t>Indicateurs d’</a:t>
            </a:r>
            <a:r>
              <a:rPr kumimoji="0" lang="fr-FR" sz="4400" b="0" i="0" u="none" strike="noStrike" kern="0" cap="none" spc="0" normalizeH="0" noProof="0" dirty="0" smtClean="0">
                <a:ln>
                  <a:noFill/>
                </a:ln>
                <a:solidFill>
                  <a:srgbClr val="0000FF"/>
                </a:solidFill>
                <a:effectLst/>
                <a:uLnTx/>
                <a:uFillTx/>
                <a:latin typeface="+mj-lt"/>
                <a:ea typeface="+mj-ea"/>
                <a:cs typeface="+mj-cs"/>
              </a:rPr>
              <a:t>« </a:t>
            </a:r>
            <a:r>
              <a:rPr lang="fr-FR" sz="4400" kern="0" dirty="0" smtClean="0">
                <a:solidFill>
                  <a:srgbClr val="0000FF"/>
                </a:solidFill>
                <a:latin typeface="+mj-lt"/>
                <a:ea typeface="+mj-ea"/>
                <a:cs typeface="+mj-cs"/>
              </a:rPr>
              <a:t>efficacité</a:t>
            </a:r>
            <a:r>
              <a:rPr kumimoji="0" lang="fr-FR" sz="4400" b="0" i="0" u="none" strike="noStrike" kern="0" cap="none" spc="0" normalizeH="0" noProof="0" dirty="0" smtClean="0">
                <a:ln>
                  <a:noFill/>
                </a:ln>
                <a:solidFill>
                  <a:srgbClr val="0000FF"/>
                </a:solidFill>
                <a:effectLst/>
                <a:uLnTx/>
                <a:uFillTx/>
                <a:latin typeface="+mj-lt"/>
                <a:ea typeface="+mj-ea"/>
                <a:cs typeface="+mj-cs"/>
              </a:rPr>
              <a:t> »</a:t>
            </a: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baseline="0" dirty="0" smtClean="0">
                <a:solidFill>
                  <a:srgbClr val="0000FF"/>
                </a:solidFill>
                <a:latin typeface="+mj-lt"/>
                <a:ea typeface="+mj-ea"/>
                <a:cs typeface="+mj-cs"/>
              </a:rPr>
              <a:t>= rapport entre les résultats obtenus et les objectifs ou effets recherchés d’une action</a:t>
            </a:r>
            <a:endParaRPr kumimoji="0" lang="fr-FR"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8" name="Rectangle 2"/>
          <p:cNvSpPr txBox="1">
            <a:spLocks noChangeArrowheads="1"/>
          </p:cNvSpPr>
          <p:nvPr/>
        </p:nvSpPr>
        <p:spPr bwMode="auto">
          <a:xfrm>
            <a:off x="458791" y="3512455"/>
            <a:ext cx="8405294" cy="1566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rgbClr val="0000FF"/>
                </a:solidFill>
                <a:effectLst/>
                <a:uLnTx/>
                <a:uFillTx/>
                <a:latin typeface="+mj-lt"/>
                <a:ea typeface="+mj-ea"/>
                <a:cs typeface="+mj-cs"/>
              </a:rPr>
              <a:t>Indicateurs d’</a:t>
            </a:r>
            <a:r>
              <a:rPr kumimoji="0" lang="fr-FR" sz="4400" b="0" i="0" u="none" strike="noStrike" kern="0" cap="none" spc="0" normalizeH="0" noProof="0" dirty="0" smtClean="0">
                <a:ln>
                  <a:noFill/>
                </a:ln>
                <a:solidFill>
                  <a:srgbClr val="0000FF"/>
                </a:solidFill>
                <a:effectLst/>
                <a:uLnTx/>
                <a:uFillTx/>
                <a:latin typeface="+mj-lt"/>
                <a:ea typeface="+mj-ea"/>
                <a:cs typeface="+mj-cs"/>
              </a:rPr>
              <a:t>« </a:t>
            </a:r>
            <a:r>
              <a:rPr lang="fr-FR" sz="4400" kern="0" dirty="0" smtClean="0">
                <a:solidFill>
                  <a:srgbClr val="0000FF"/>
                </a:solidFill>
                <a:latin typeface="+mj-lt"/>
                <a:ea typeface="+mj-ea"/>
                <a:cs typeface="+mj-cs"/>
              </a:rPr>
              <a:t>efficience</a:t>
            </a:r>
            <a:r>
              <a:rPr kumimoji="0" lang="fr-FR" sz="4400" b="0" i="0" u="none" strike="noStrike" kern="0" cap="none" spc="0" normalizeH="0" noProof="0" dirty="0" smtClean="0">
                <a:ln>
                  <a:noFill/>
                </a:ln>
                <a:solidFill>
                  <a:srgbClr val="0000FF"/>
                </a:solidFill>
                <a:effectLst/>
                <a:uLnTx/>
                <a:uFillTx/>
                <a:latin typeface="+mj-lt"/>
                <a:ea typeface="+mj-ea"/>
                <a:cs typeface="+mj-cs"/>
              </a:rPr>
              <a:t> »</a:t>
            </a: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baseline="0" dirty="0" smtClean="0">
                <a:solidFill>
                  <a:srgbClr val="0000FF"/>
                </a:solidFill>
                <a:latin typeface="+mj-lt"/>
                <a:ea typeface="+mj-ea"/>
                <a:cs typeface="+mj-cs"/>
              </a:rPr>
              <a:t>= rapport entre les résultats obtenus</a:t>
            </a:r>
            <a:r>
              <a:rPr lang="fr-FR" sz="2800" kern="0" dirty="0" smtClean="0">
                <a:solidFill>
                  <a:srgbClr val="0000FF"/>
                </a:solidFill>
                <a:latin typeface="+mj-lt"/>
                <a:ea typeface="+mj-ea"/>
                <a:cs typeface="+mj-cs"/>
              </a:rPr>
              <a:t> et les moyens mis en œuvre</a:t>
            </a: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6" name="Espace réservé du numéro de diapositive 5"/>
          <p:cNvSpPr>
            <a:spLocks noGrp="1"/>
          </p:cNvSpPr>
          <p:nvPr>
            <p:ph type="sldNum" sz="quarter" idx="11"/>
          </p:nvPr>
        </p:nvSpPr>
        <p:spPr/>
        <p:txBody>
          <a:bodyPr/>
          <a:lstStyle/>
          <a:p>
            <a:pPr>
              <a:defRPr/>
            </a:pPr>
            <a:fld id="{2F6312F3-82B5-4024-92C9-3C6A1B802268}" type="slidenum">
              <a:rPr lang="fr-FR" altLang="en-US" smtClean="0"/>
              <a:pPr>
                <a:defRPr/>
              </a:pPr>
              <a:t>18</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258175" cy="1344612"/>
          </a:xfrm>
        </p:spPr>
        <p:txBody>
          <a:bodyPr/>
          <a:lstStyle/>
          <a:p>
            <a:r>
              <a:rPr lang="fr-FR" b="1" dirty="0" smtClean="0"/>
              <a:t>Exemple d’utilisation d’indicateurs</a:t>
            </a:r>
            <a:br>
              <a:rPr lang="fr-FR" b="1" dirty="0" smtClean="0"/>
            </a:br>
            <a:r>
              <a:rPr lang="fr-FR" b="1" dirty="0" smtClean="0"/>
              <a:t>TMS, Manutention et pénibilité</a:t>
            </a:r>
          </a:p>
        </p:txBody>
      </p:sp>
      <p:sp>
        <p:nvSpPr>
          <p:cNvPr id="5" name="Rectangle 2"/>
          <p:cNvSpPr txBox="1">
            <a:spLocks noChangeArrowheads="1"/>
          </p:cNvSpPr>
          <p:nvPr/>
        </p:nvSpPr>
        <p:spPr bwMode="auto">
          <a:xfrm>
            <a:off x="335902" y="1623527"/>
            <a:ext cx="8405294" cy="3937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0" cap="none" spc="0" normalizeH="0" baseline="0" noProof="0" dirty="0" smtClean="0">
                <a:ln>
                  <a:noFill/>
                </a:ln>
                <a:solidFill>
                  <a:srgbClr val="0000FF"/>
                </a:solidFill>
                <a:effectLst/>
                <a:uLnTx/>
                <a:uFillTx/>
                <a:latin typeface="+mj-lt"/>
                <a:ea typeface="+mj-ea"/>
                <a:cs typeface="+mj-cs"/>
              </a:rPr>
              <a:t>Action de prévention</a:t>
            </a:r>
            <a:r>
              <a:rPr kumimoji="0" lang="fr-FR" sz="2800" b="0" i="0" u="none" strike="noStrike" kern="0" cap="none" spc="0" normalizeH="0" noProof="0" dirty="0" smtClean="0">
                <a:ln>
                  <a:noFill/>
                </a:ln>
                <a:solidFill>
                  <a:srgbClr val="0000FF"/>
                </a:solidFill>
                <a:effectLst/>
                <a:uLnTx/>
                <a:uFillTx/>
                <a:latin typeface="+mj-lt"/>
                <a:ea typeface="+mj-ea"/>
                <a:cs typeface="+mj-cs"/>
              </a:rPr>
              <a:t> des TMS en lien avec la manutention</a:t>
            </a:r>
            <a:endParaRPr lang="fr-FR" sz="2800" kern="0" dirty="0" smtClean="0">
              <a:solidFill>
                <a:srgbClr val="0000FF"/>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FF"/>
                </a:solidFill>
                <a:latin typeface="+mj-lt"/>
                <a:ea typeface="+mj-ea"/>
                <a:cs typeface="+mj-cs"/>
              </a:rPr>
              <a:t>Faut il retenir un indicateur d’exposition ou d’atteinte à la santé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FF"/>
                </a:solidFill>
                <a:latin typeface="+mj-lt"/>
                <a:ea typeface="+mj-ea"/>
                <a:cs typeface="+mj-cs"/>
              </a:rPr>
              <a:t>Faut-il retenir la fréquence des contraintes de manutention ou la pénibilité vécue ?</a:t>
            </a: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19</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fr-FR" dirty="0" smtClean="0"/>
              <a:t>Sommaire</a:t>
            </a:r>
          </a:p>
        </p:txBody>
      </p:sp>
      <p:sp>
        <p:nvSpPr>
          <p:cNvPr id="160771" name="Rectangle 3"/>
          <p:cNvSpPr>
            <a:spLocks noGrp="1" noChangeArrowheads="1"/>
          </p:cNvSpPr>
          <p:nvPr>
            <p:ph type="body" idx="1"/>
          </p:nvPr>
        </p:nvSpPr>
        <p:spPr>
          <a:xfrm>
            <a:off x="874713" y="1560513"/>
            <a:ext cx="7496175" cy="4130675"/>
          </a:xfrm>
        </p:spPr>
        <p:txBody>
          <a:bodyPr/>
          <a:lstStyle/>
          <a:p>
            <a:r>
              <a:rPr lang="fr-FR" dirty="0" smtClean="0"/>
              <a:t>Accueil</a:t>
            </a:r>
          </a:p>
          <a:p>
            <a:r>
              <a:rPr lang="fr-FR" dirty="0" smtClean="0"/>
              <a:t>Présentation de l'avancement de l'observatoire EVREST en PACA</a:t>
            </a:r>
          </a:p>
          <a:p>
            <a:r>
              <a:rPr lang="fr-FR" dirty="0" smtClean="0"/>
              <a:t>EVREST et le suivi des actions (Projet de service – CPOM…) </a:t>
            </a:r>
            <a:r>
              <a:rPr lang="fr-FR" dirty="0" smtClean="0">
                <a:sym typeface="Wingdings" pitchFamily="2" charset="2"/>
              </a:rPr>
              <a:t> les indicateurs</a:t>
            </a:r>
            <a:endParaRPr lang="fr-FR" dirty="0" smtClean="0"/>
          </a:p>
          <a:p>
            <a:r>
              <a:rPr lang="fr-FR" dirty="0" smtClean="0"/>
              <a:t>Exemple EVREST TMS et manutention</a:t>
            </a:r>
          </a:p>
          <a:p>
            <a:r>
              <a:rPr lang="fr-FR" dirty="0" smtClean="0"/>
              <a:t>Exemple EVERST et les RPS</a:t>
            </a:r>
          </a:p>
          <a:p>
            <a:r>
              <a:rPr lang="fr-FR" dirty="0" smtClean="0"/>
              <a:t>Evolution du questionnaire. Questions libres.</a:t>
            </a:r>
          </a:p>
          <a:p>
            <a:r>
              <a:rPr lang="fr-FR" dirty="0" smtClean="0"/>
              <a:t>Questions diverses</a:t>
            </a:r>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2</a:t>
            </a:fld>
            <a:endParaRPr lang="fr-FR"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360812" cy="580604"/>
          </a:xfrm>
        </p:spPr>
        <p:txBody>
          <a:bodyPr/>
          <a:lstStyle/>
          <a:p>
            <a:r>
              <a:rPr lang="fr-FR" b="1" dirty="0" smtClean="0"/>
              <a:t>Quel indicateur d’exposition ?</a:t>
            </a:r>
          </a:p>
        </p:txBody>
      </p:sp>
      <p:sp>
        <p:nvSpPr>
          <p:cNvPr id="6" name="Rectangle 2"/>
          <p:cNvSpPr>
            <a:spLocks noChangeArrowheads="1"/>
          </p:cNvSpPr>
          <p:nvPr/>
        </p:nvSpPr>
        <p:spPr bwMode="auto">
          <a:xfrm>
            <a:off x="0" y="1344613"/>
            <a:ext cx="3708400" cy="5513387"/>
          </a:xfrm>
          <a:prstGeom prst="rect">
            <a:avLst/>
          </a:prstGeom>
          <a:solidFill>
            <a:srgbClr val="CCFFFF"/>
          </a:solidFill>
          <a:ln w="38100" cmpd="dbl">
            <a:solidFill>
              <a:schemeClr val="tx1"/>
            </a:solidFill>
            <a:miter lim="800000"/>
            <a:headEnd/>
            <a:tailEnd/>
          </a:ln>
          <a:effectLst/>
        </p:spPr>
        <p:txBody>
          <a:bodyPr wrap="none" anchor="ctr"/>
          <a:lstStyle/>
          <a:p>
            <a:endParaRPr lang="fr-FR"/>
          </a:p>
        </p:txBody>
      </p:sp>
      <p:sp>
        <p:nvSpPr>
          <p:cNvPr id="7" name="Rectangle 3"/>
          <p:cNvSpPr>
            <a:spLocks noChangeArrowheads="1"/>
          </p:cNvSpPr>
          <p:nvPr/>
        </p:nvSpPr>
        <p:spPr bwMode="auto">
          <a:xfrm>
            <a:off x="1914525" y="1427163"/>
            <a:ext cx="1793875" cy="5346700"/>
          </a:xfrm>
          <a:prstGeom prst="rect">
            <a:avLst/>
          </a:prstGeom>
          <a:solidFill>
            <a:srgbClr val="FFFF99"/>
          </a:solidFill>
          <a:ln w="9525">
            <a:solidFill>
              <a:schemeClr val="tx1"/>
            </a:solidFill>
            <a:miter lim="800000"/>
            <a:headEnd/>
            <a:tailEnd/>
          </a:ln>
          <a:effectLst/>
        </p:spPr>
        <p:txBody>
          <a:bodyPr wrap="none" anchor="ctr"/>
          <a:lstStyle/>
          <a:p>
            <a:endParaRPr lang="fr-FR"/>
          </a:p>
        </p:txBody>
      </p:sp>
      <p:sp>
        <p:nvSpPr>
          <p:cNvPr id="9" name="Rectangle 4"/>
          <p:cNvSpPr>
            <a:spLocks noChangeArrowheads="1"/>
          </p:cNvSpPr>
          <p:nvPr/>
        </p:nvSpPr>
        <p:spPr bwMode="auto">
          <a:xfrm>
            <a:off x="1914525" y="1512888"/>
            <a:ext cx="1793875" cy="2336800"/>
          </a:xfrm>
          <a:prstGeom prst="rect">
            <a:avLst/>
          </a:prstGeom>
          <a:solidFill>
            <a:srgbClr val="FFCC00"/>
          </a:solidFill>
          <a:ln w="9525">
            <a:solidFill>
              <a:schemeClr val="tx1"/>
            </a:solidFill>
            <a:miter lim="800000"/>
            <a:headEnd/>
            <a:tailEnd/>
          </a:ln>
          <a:effectLst/>
        </p:spPr>
        <p:txBody>
          <a:bodyPr wrap="none" anchor="ctr"/>
          <a:lstStyle/>
          <a:p>
            <a:endParaRPr lang="fr-FR"/>
          </a:p>
        </p:txBody>
      </p:sp>
      <p:sp>
        <p:nvSpPr>
          <p:cNvPr id="10" name="Rectangle 5"/>
          <p:cNvSpPr>
            <a:spLocks noChangeArrowheads="1"/>
          </p:cNvSpPr>
          <p:nvPr/>
        </p:nvSpPr>
        <p:spPr bwMode="auto">
          <a:xfrm>
            <a:off x="1914525" y="2763838"/>
            <a:ext cx="1793875" cy="1419225"/>
          </a:xfrm>
          <a:prstGeom prst="rect">
            <a:avLst/>
          </a:prstGeom>
          <a:solidFill>
            <a:srgbClr val="FF9900">
              <a:alpha val="69000"/>
            </a:srgbClr>
          </a:solidFill>
          <a:ln w="25400">
            <a:solidFill>
              <a:schemeClr val="tx1"/>
            </a:solidFill>
            <a:miter lim="800000"/>
            <a:headEnd/>
            <a:tailEnd/>
          </a:ln>
          <a:effectLst/>
        </p:spPr>
        <p:txBody>
          <a:bodyPr wrap="none" anchor="ctr"/>
          <a:lstStyle/>
          <a:p>
            <a:endParaRPr lang="fr-FR"/>
          </a:p>
        </p:txBody>
      </p:sp>
      <p:sp>
        <p:nvSpPr>
          <p:cNvPr id="11" name="Text Box 6"/>
          <p:cNvSpPr txBox="1">
            <a:spLocks noChangeArrowheads="1"/>
          </p:cNvSpPr>
          <p:nvPr/>
        </p:nvSpPr>
        <p:spPr bwMode="auto">
          <a:xfrm>
            <a:off x="203200" y="3097213"/>
            <a:ext cx="1560513" cy="1466850"/>
          </a:xfrm>
          <a:prstGeom prst="rect">
            <a:avLst/>
          </a:prstGeom>
          <a:noFill/>
          <a:ln w="9525">
            <a:noFill/>
            <a:miter lim="800000"/>
            <a:headEnd/>
            <a:tailEnd/>
          </a:ln>
          <a:effectLst/>
        </p:spPr>
        <p:txBody>
          <a:bodyPr>
            <a:spAutoFit/>
          </a:bodyPr>
          <a:lstStyle/>
          <a:p>
            <a:pPr>
              <a:spcBef>
                <a:spcPct val="50000"/>
              </a:spcBef>
            </a:pPr>
            <a:r>
              <a:rPr lang="fr-FR" dirty="0"/>
              <a:t>4021 salariés</a:t>
            </a:r>
          </a:p>
          <a:p>
            <a:pPr>
              <a:spcBef>
                <a:spcPct val="50000"/>
              </a:spcBef>
            </a:pPr>
            <a:r>
              <a:rPr lang="fr-FR" dirty="0"/>
              <a:t>« octobre paire » </a:t>
            </a:r>
          </a:p>
          <a:p>
            <a:pPr>
              <a:spcBef>
                <a:spcPct val="50000"/>
              </a:spcBef>
            </a:pPr>
            <a:r>
              <a:rPr lang="fr-FR" b="1" i="1" dirty="0"/>
              <a:t>2009-2010</a:t>
            </a:r>
          </a:p>
        </p:txBody>
      </p:sp>
      <p:sp>
        <p:nvSpPr>
          <p:cNvPr id="12" name="Text Box 7"/>
          <p:cNvSpPr txBox="1">
            <a:spLocks noChangeArrowheads="1"/>
          </p:cNvSpPr>
          <p:nvPr/>
        </p:nvSpPr>
        <p:spPr bwMode="auto">
          <a:xfrm>
            <a:off x="1997075" y="5184775"/>
            <a:ext cx="1711325" cy="641350"/>
          </a:xfrm>
          <a:prstGeom prst="rect">
            <a:avLst/>
          </a:prstGeom>
          <a:noFill/>
          <a:ln w="9525">
            <a:noFill/>
            <a:miter lim="800000"/>
            <a:headEnd/>
            <a:tailEnd/>
          </a:ln>
          <a:effectLst/>
        </p:spPr>
        <p:txBody>
          <a:bodyPr>
            <a:spAutoFit/>
          </a:bodyPr>
          <a:lstStyle/>
          <a:p>
            <a:pPr>
              <a:spcBef>
                <a:spcPct val="50000"/>
              </a:spcBef>
            </a:pPr>
            <a:r>
              <a:rPr lang="fr-FR"/>
              <a:t>49% exposé Manutention</a:t>
            </a:r>
          </a:p>
        </p:txBody>
      </p:sp>
      <p:sp>
        <p:nvSpPr>
          <p:cNvPr id="13" name="Text Box 8"/>
          <p:cNvSpPr txBox="1">
            <a:spLocks noChangeArrowheads="1"/>
          </p:cNvSpPr>
          <p:nvPr/>
        </p:nvSpPr>
        <p:spPr bwMode="auto">
          <a:xfrm>
            <a:off x="2124075" y="1752600"/>
            <a:ext cx="1425575" cy="641350"/>
          </a:xfrm>
          <a:prstGeom prst="rect">
            <a:avLst/>
          </a:prstGeom>
          <a:solidFill>
            <a:schemeClr val="bg1"/>
          </a:solidFill>
          <a:ln w="9525">
            <a:noFill/>
            <a:miter lim="800000"/>
            <a:headEnd/>
            <a:tailEnd/>
          </a:ln>
          <a:effectLst/>
        </p:spPr>
        <p:txBody>
          <a:bodyPr>
            <a:spAutoFit/>
          </a:bodyPr>
          <a:lstStyle/>
          <a:p>
            <a:pPr>
              <a:spcBef>
                <a:spcPct val="50000"/>
              </a:spcBef>
            </a:pPr>
            <a:r>
              <a:rPr lang="fr-FR"/>
              <a:t>23% manut. pénible</a:t>
            </a:r>
          </a:p>
        </p:txBody>
      </p:sp>
      <p:sp>
        <p:nvSpPr>
          <p:cNvPr id="14" name="Text Box 9"/>
          <p:cNvSpPr txBox="1">
            <a:spLocks noChangeArrowheads="1"/>
          </p:cNvSpPr>
          <p:nvPr/>
        </p:nvSpPr>
        <p:spPr bwMode="auto">
          <a:xfrm>
            <a:off x="2124075" y="3284538"/>
            <a:ext cx="1344613" cy="641350"/>
          </a:xfrm>
          <a:prstGeom prst="rect">
            <a:avLst/>
          </a:prstGeom>
          <a:solidFill>
            <a:schemeClr val="bg1"/>
          </a:solidFill>
          <a:ln w="9525">
            <a:noFill/>
            <a:miter lim="800000"/>
            <a:headEnd/>
            <a:tailEnd/>
          </a:ln>
          <a:effectLst/>
        </p:spPr>
        <p:txBody>
          <a:bodyPr>
            <a:spAutoFit/>
          </a:bodyPr>
          <a:lstStyle/>
          <a:p>
            <a:pPr>
              <a:spcBef>
                <a:spcPct val="50000"/>
              </a:spcBef>
            </a:pPr>
            <a:r>
              <a:rPr lang="fr-FR"/>
              <a:t>16% manut souvent</a:t>
            </a:r>
          </a:p>
        </p:txBody>
      </p:sp>
      <p:graphicFrame>
        <p:nvGraphicFramePr>
          <p:cNvPr id="15" name="Object 10"/>
          <p:cNvGraphicFramePr>
            <a:graphicFrameLocks noChangeAspect="1"/>
          </p:cNvGraphicFramePr>
          <p:nvPr/>
        </p:nvGraphicFramePr>
        <p:xfrm>
          <a:off x="3708400" y="1344613"/>
          <a:ext cx="5435600" cy="5445125"/>
        </p:xfrm>
        <a:graphic>
          <a:graphicData uri="http://schemas.openxmlformats.org/presentationml/2006/ole">
            <p:oleObj spid="_x0000_s453634" name="Graphique" r:id="rId4" imgW="8315345" imgH="4791151" progId="MSGraph.Chart.8">
              <p:embed followColorScheme="full"/>
            </p:oleObj>
          </a:graphicData>
        </a:graphic>
      </p:graphicFrame>
      <p:sp>
        <p:nvSpPr>
          <p:cNvPr id="16" name="Line 11"/>
          <p:cNvSpPr>
            <a:spLocks noChangeShapeType="1"/>
          </p:cNvSpPr>
          <p:nvPr/>
        </p:nvSpPr>
        <p:spPr bwMode="auto">
          <a:xfrm>
            <a:off x="3059113" y="5086350"/>
            <a:ext cx="1008062" cy="0"/>
          </a:xfrm>
          <a:prstGeom prst="line">
            <a:avLst/>
          </a:prstGeom>
          <a:noFill/>
          <a:ln w="50800">
            <a:solidFill>
              <a:schemeClr val="tx1"/>
            </a:solidFill>
            <a:round/>
            <a:headEnd/>
            <a:tailEnd type="triangle" w="med" len="med"/>
          </a:ln>
          <a:effectLst/>
        </p:spPr>
        <p:txBody>
          <a:bodyPr/>
          <a:lstStyle/>
          <a:p>
            <a:endParaRPr lang="fr-FR"/>
          </a:p>
        </p:txBody>
      </p:sp>
      <p:sp>
        <p:nvSpPr>
          <p:cNvPr id="17" name="Line 12"/>
          <p:cNvSpPr>
            <a:spLocks noChangeShapeType="1"/>
          </p:cNvSpPr>
          <p:nvPr/>
        </p:nvSpPr>
        <p:spPr bwMode="auto">
          <a:xfrm>
            <a:off x="3059113" y="4067175"/>
            <a:ext cx="1008062" cy="0"/>
          </a:xfrm>
          <a:prstGeom prst="line">
            <a:avLst/>
          </a:prstGeom>
          <a:noFill/>
          <a:ln w="50800">
            <a:solidFill>
              <a:schemeClr val="tx1"/>
            </a:solidFill>
            <a:round/>
            <a:headEnd/>
            <a:tailEnd type="triangle" w="med" len="med"/>
          </a:ln>
          <a:effectLst/>
        </p:spPr>
        <p:txBody>
          <a:bodyPr/>
          <a:lstStyle/>
          <a:p>
            <a:endParaRPr lang="fr-FR"/>
          </a:p>
        </p:txBody>
      </p:sp>
      <p:sp>
        <p:nvSpPr>
          <p:cNvPr id="18" name="Line 13"/>
          <p:cNvSpPr>
            <a:spLocks noChangeShapeType="1"/>
          </p:cNvSpPr>
          <p:nvPr/>
        </p:nvSpPr>
        <p:spPr bwMode="auto">
          <a:xfrm>
            <a:off x="3059113" y="3113088"/>
            <a:ext cx="1008062" cy="0"/>
          </a:xfrm>
          <a:prstGeom prst="line">
            <a:avLst/>
          </a:prstGeom>
          <a:noFill/>
          <a:ln w="50800">
            <a:solidFill>
              <a:schemeClr val="tx1"/>
            </a:solidFill>
            <a:round/>
            <a:headEnd/>
            <a:tailEnd type="triangle" w="med" len="med"/>
          </a:ln>
          <a:effectLst/>
        </p:spPr>
        <p:txBody>
          <a:bodyPr/>
          <a:lstStyle/>
          <a:p>
            <a:endParaRPr lang="fr-FR"/>
          </a:p>
        </p:txBody>
      </p:sp>
      <p:sp>
        <p:nvSpPr>
          <p:cNvPr id="19" name="Line 14"/>
          <p:cNvSpPr>
            <a:spLocks noChangeShapeType="1"/>
          </p:cNvSpPr>
          <p:nvPr/>
        </p:nvSpPr>
        <p:spPr bwMode="auto">
          <a:xfrm>
            <a:off x="3132138" y="2297113"/>
            <a:ext cx="1008062" cy="0"/>
          </a:xfrm>
          <a:prstGeom prst="line">
            <a:avLst/>
          </a:prstGeom>
          <a:noFill/>
          <a:ln w="50800">
            <a:solidFill>
              <a:schemeClr val="tx1"/>
            </a:solidFill>
            <a:round/>
            <a:headEnd/>
            <a:tailEnd type="triangle" w="med" len="med"/>
          </a:ln>
          <a:effectLst/>
        </p:spPr>
        <p:txBody>
          <a:bodyPr/>
          <a:lstStyle/>
          <a:p>
            <a:endParaRPr lang="fr-FR"/>
          </a:p>
        </p:txBody>
      </p:sp>
      <p:sp>
        <p:nvSpPr>
          <p:cNvPr id="20" name="Rectangle 15"/>
          <p:cNvSpPr>
            <a:spLocks noChangeArrowheads="1"/>
          </p:cNvSpPr>
          <p:nvPr/>
        </p:nvSpPr>
        <p:spPr bwMode="auto">
          <a:xfrm>
            <a:off x="4142793" y="900633"/>
            <a:ext cx="5001207" cy="461665"/>
          </a:xfrm>
          <a:prstGeom prst="rect">
            <a:avLst/>
          </a:prstGeom>
          <a:noFill/>
          <a:ln w="9525">
            <a:noFill/>
            <a:miter lim="800000"/>
            <a:headEnd/>
            <a:tailEnd/>
          </a:ln>
          <a:effectLst/>
        </p:spPr>
        <p:txBody>
          <a:bodyPr wrap="square">
            <a:spAutoFit/>
          </a:bodyPr>
          <a:lstStyle/>
          <a:p>
            <a:r>
              <a:rPr lang="fr-FR" sz="2400" dirty="0">
                <a:solidFill>
                  <a:schemeClr val="tx2"/>
                </a:solidFill>
              </a:rPr>
              <a:t>Absence de </a:t>
            </a:r>
            <a:r>
              <a:rPr lang="fr-FR" sz="2400" dirty="0" smtClean="0">
                <a:solidFill>
                  <a:schemeClr val="tx2"/>
                </a:solidFill>
              </a:rPr>
              <a:t>TMS selon </a:t>
            </a:r>
            <a:r>
              <a:rPr lang="fr-FR" sz="2400" dirty="0">
                <a:solidFill>
                  <a:schemeClr val="tx2"/>
                </a:solidFill>
              </a:rPr>
              <a:t>le médecin</a:t>
            </a:r>
          </a:p>
        </p:txBody>
      </p:sp>
      <p:sp>
        <p:nvSpPr>
          <p:cNvPr id="21" name="Text Box 16"/>
          <p:cNvSpPr txBox="1">
            <a:spLocks noChangeArrowheads="1"/>
          </p:cNvSpPr>
          <p:nvPr/>
        </p:nvSpPr>
        <p:spPr bwMode="auto">
          <a:xfrm>
            <a:off x="0" y="901020"/>
            <a:ext cx="4608513" cy="457200"/>
          </a:xfrm>
          <a:prstGeom prst="rect">
            <a:avLst/>
          </a:prstGeom>
          <a:noFill/>
          <a:ln w="9525">
            <a:noFill/>
            <a:miter lim="800000"/>
            <a:headEnd/>
            <a:tailEnd/>
          </a:ln>
          <a:effectLst/>
        </p:spPr>
        <p:txBody>
          <a:bodyPr>
            <a:spAutoFit/>
          </a:bodyPr>
          <a:lstStyle/>
          <a:p>
            <a:pPr>
              <a:spcBef>
                <a:spcPct val="50000"/>
              </a:spcBef>
            </a:pPr>
            <a:r>
              <a:rPr lang="fr-FR" sz="2400"/>
              <a:t>Manutention selon le salarié</a:t>
            </a:r>
          </a:p>
        </p:txBody>
      </p:sp>
      <p:sp>
        <p:nvSpPr>
          <p:cNvPr id="22" name="AutoShape 18"/>
          <p:cNvSpPr>
            <a:spLocks noChangeArrowheads="1"/>
          </p:cNvSpPr>
          <p:nvPr/>
        </p:nvSpPr>
        <p:spPr bwMode="auto">
          <a:xfrm rot="5400000">
            <a:off x="1053306" y="3942557"/>
            <a:ext cx="2105025" cy="3348038"/>
          </a:xfrm>
          <a:custGeom>
            <a:avLst/>
            <a:gdLst>
              <a:gd name="G0" fmla="+- 13702 0 0"/>
              <a:gd name="G1" fmla="+- 18188 0 0"/>
              <a:gd name="G2" fmla="+- 7087 0 0"/>
              <a:gd name="G3" fmla="*/ 13702 1 2"/>
              <a:gd name="G4" fmla="+- G3 10800 0"/>
              <a:gd name="G5" fmla="+- 21600 13702 18188"/>
              <a:gd name="G6" fmla="+- 18188 7087 0"/>
              <a:gd name="G7" fmla="*/ G6 1 2"/>
              <a:gd name="G8" fmla="*/ 18188 2 1"/>
              <a:gd name="G9" fmla="+- G8 0 21600"/>
              <a:gd name="G10" fmla="*/ 21600 G0 G1"/>
              <a:gd name="G11" fmla="*/ 21600 G4 G1"/>
              <a:gd name="G12" fmla="*/ 21600 G5 G1"/>
              <a:gd name="G13" fmla="*/ 21600 G7 G1"/>
              <a:gd name="G14" fmla="*/ 18188 1 2"/>
              <a:gd name="G15" fmla="+- G5 0 G4"/>
              <a:gd name="G16" fmla="+- G0 0 G4"/>
              <a:gd name="G17" fmla="*/ G2 G15 G16"/>
              <a:gd name="T0" fmla="*/ 17651 w 21600"/>
              <a:gd name="T1" fmla="*/ 0 h 21600"/>
              <a:gd name="T2" fmla="*/ 13702 w 21600"/>
              <a:gd name="T3" fmla="*/ 7087 h 21600"/>
              <a:gd name="T4" fmla="*/ 0 w 21600"/>
              <a:gd name="T5" fmla="*/ 20962 h 21600"/>
              <a:gd name="T6" fmla="*/ 9094 w 21600"/>
              <a:gd name="T7" fmla="*/ 21600 h 21600"/>
              <a:gd name="T8" fmla="*/ 18188 w 21600"/>
              <a:gd name="T9" fmla="*/ 15009 h 21600"/>
              <a:gd name="T10" fmla="*/ 21600 w 21600"/>
              <a:gd name="T11" fmla="*/ 708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651" y="0"/>
                </a:moveTo>
                <a:lnTo>
                  <a:pt x="13702" y="7087"/>
                </a:lnTo>
                <a:lnTo>
                  <a:pt x="17114" y="7087"/>
                </a:lnTo>
                <a:lnTo>
                  <a:pt x="17114" y="20325"/>
                </a:lnTo>
                <a:lnTo>
                  <a:pt x="0" y="20325"/>
                </a:lnTo>
                <a:lnTo>
                  <a:pt x="0" y="21600"/>
                </a:lnTo>
                <a:lnTo>
                  <a:pt x="18188" y="21600"/>
                </a:lnTo>
                <a:lnTo>
                  <a:pt x="18188" y="7087"/>
                </a:lnTo>
                <a:lnTo>
                  <a:pt x="21600" y="7087"/>
                </a:lnTo>
                <a:close/>
              </a:path>
            </a:pathLst>
          </a:custGeom>
          <a:solidFill>
            <a:srgbClr val="CCFFFF"/>
          </a:solidFill>
          <a:ln w="9525">
            <a:solidFill>
              <a:schemeClr val="tx1"/>
            </a:solidFill>
            <a:miter lim="800000"/>
            <a:headEnd/>
            <a:tailEnd/>
          </a:ln>
          <a:effectLst/>
        </p:spPr>
        <p:txBody>
          <a:bodyPr wrap="none" anchor="ctr"/>
          <a:lstStyle/>
          <a:p>
            <a:endParaRPr lang="fr-FR"/>
          </a:p>
        </p:txBody>
      </p:sp>
      <p:sp>
        <p:nvSpPr>
          <p:cNvPr id="23" name="Espace réservé du numéro de diapositive 22"/>
          <p:cNvSpPr>
            <a:spLocks noGrp="1"/>
          </p:cNvSpPr>
          <p:nvPr>
            <p:ph type="sldNum" sz="quarter" idx="11"/>
          </p:nvPr>
        </p:nvSpPr>
        <p:spPr/>
        <p:txBody>
          <a:bodyPr/>
          <a:lstStyle/>
          <a:p>
            <a:pPr>
              <a:defRPr/>
            </a:pPr>
            <a:fld id="{2F6312F3-82B5-4024-92C9-3C6A1B802268}" type="slidenum">
              <a:rPr lang="fr-FR" altLang="en-US" smtClean="0"/>
              <a:pPr>
                <a:defRPr/>
              </a:pPr>
              <a:t>20</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3" grpId="0" animBg="1"/>
      <p:bldP spid="14" grpId="0" animBg="1"/>
      <p:bldOleChart spid="15" grpId="0"/>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360812" cy="580604"/>
          </a:xfrm>
        </p:spPr>
        <p:txBody>
          <a:bodyPr/>
          <a:lstStyle/>
          <a:p>
            <a:r>
              <a:rPr lang="fr-FR" b="1" dirty="0" smtClean="0"/>
              <a:t>Quel indicateur d’exposition ?</a:t>
            </a:r>
          </a:p>
        </p:txBody>
      </p:sp>
      <p:sp>
        <p:nvSpPr>
          <p:cNvPr id="6" name="Rectangle 2"/>
          <p:cNvSpPr>
            <a:spLocks noChangeArrowheads="1"/>
          </p:cNvSpPr>
          <p:nvPr/>
        </p:nvSpPr>
        <p:spPr bwMode="auto">
          <a:xfrm>
            <a:off x="0" y="1344613"/>
            <a:ext cx="3708400" cy="5513387"/>
          </a:xfrm>
          <a:prstGeom prst="rect">
            <a:avLst/>
          </a:prstGeom>
          <a:solidFill>
            <a:srgbClr val="CCFFFF"/>
          </a:solidFill>
          <a:ln w="38100" cmpd="dbl">
            <a:solidFill>
              <a:schemeClr val="tx1"/>
            </a:solidFill>
            <a:miter lim="800000"/>
            <a:headEnd/>
            <a:tailEnd/>
          </a:ln>
          <a:effectLst/>
        </p:spPr>
        <p:txBody>
          <a:bodyPr wrap="none" anchor="ctr"/>
          <a:lstStyle/>
          <a:p>
            <a:endParaRPr lang="fr-FR"/>
          </a:p>
        </p:txBody>
      </p:sp>
      <p:sp>
        <p:nvSpPr>
          <p:cNvPr id="7" name="Rectangle 3"/>
          <p:cNvSpPr>
            <a:spLocks noChangeArrowheads="1"/>
          </p:cNvSpPr>
          <p:nvPr/>
        </p:nvSpPr>
        <p:spPr bwMode="auto">
          <a:xfrm>
            <a:off x="1914525" y="1427163"/>
            <a:ext cx="1793875" cy="5346700"/>
          </a:xfrm>
          <a:prstGeom prst="rect">
            <a:avLst/>
          </a:prstGeom>
          <a:solidFill>
            <a:srgbClr val="FFFF99"/>
          </a:solidFill>
          <a:ln w="9525">
            <a:solidFill>
              <a:schemeClr val="tx1"/>
            </a:solidFill>
            <a:miter lim="800000"/>
            <a:headEnd/>
            <a:tailEnd/>
          </a:ln>
          <a:effectLst/>
        </p:spPr>
        <p:txBody>
          <a:bodyPr wrap="none" anchor="ctr"/>
          <a:lstStyle/>
          <a:p>
            <a:endParaRPr lang="fr-FR"/>
          </a:p>
        </p:txBody>
      </p:sp>
      <p:sp>
        <p:nvSpPr>
          <p:cNvPr id="9" name="Rectangle 4"/>
          <p:cNvSpPr>
            <a:spLocks noChangeArrowheads="1"/>
          </p:cNvSpPr>
          <p:nvPr/>
        </p:nvSpPr>
        <p:spPr bwMode="auto">
          <a:xfrm>
            <a:off x="1914525" y="1439333"/>
            <a:ext cx="1793875" cy="2410355"/>
          </a:xfrm>
          <a:prstGeom prst="rect">
            <a:avLst/>
          </a:prstGeom>
          <a:solidFill>
            <a:srgbClr val="FFCC00"/>
          </a:solidFill>
          <a:ln w="9525">
            <a:solidFill>
              <a:schemeClr val="tx1"/>
            </a:solidFill>
            <a:miter lim="800000"/>
            <a:headEnd/>
            <a:tailEnd/>
          </a:ln>
          <a:effectLst/>
        </p:spPr>
        <p:txBody>
          <a:bodyPr wrap="none" anchor="ctr"/>
          <a:lstStyle/>
          <a:p>
            <a:endParaRPr lang="fr-FR"/>
          </a:p>
        </p:txBody>
      </p:sp>
      <p:sp>
        <p:nvSpPr>
          <p:cNvPr id="10" name="Rectangle 5"/>
          <p:cNvSpPr>
            <a:spLocks noChangeArrowheads="1"/>
          </p:cNvSpPr>
          <p:nvPr/>
        </p:nvSpPr>
        <p:spPr bwMode="auto">
          <a:xfrm>
            <a:off x="1914525" y="2763838"/>
            <a:ext cx="1793875" cy="1419225"/>
          </a:xfrm>
          <a:prstGeom prst="rect">
            <a:avLst/>
          </a:prstGeom>
          <a:solidFill>
            <a:srgbClr val="FF9900">
              <a:alpha val="69000"/>
            </a:srgbClr>
          </a:solidFill>
          <a:ln w="25400">
            <a:solidFill>
              <a:schemeClr val="tx1"/>
            </a:solidFill>
            <a:miter lim="800000"/>
            <a:headEnd/>
            <a:tailEnd/>
          </a:ln>
          <a:effectLst/>
        </p:spPr>
        <p:txBody>
          <a:bodyPr wrap="none" anchor="ctr"/>
          <a:lstStyle/>
          <a:p>
            <a:endParaRPr lang="fr-FR"/>
          </a:p>
        </p:txBody>
      </p:sp>
      <p:sp>
        <p:nvSpPr>
          <p:cNvPr id="11" name="Text Box 6"/>
          <p:cNvSpPr txBox="1">
            <a:spLocks noChangeArrowheads="1"/>
          </p:cNvSpPr>
          <p:nvPr/>
        </p:nvSpPr>
        <p:spPr bwMode="auto">
          <a:xfrm>
            <a:off x="203200" y="3097213"/>
            <a:ext cx="1560513" cy="1466850"/>
          </a:xfrm>
          <a:prstGeom prst="rect">
            <a:avLst/>
          </a:prstGeom>
          <a:noFill/>
          <a:ln w="9525">
            <a:noFill/>
            <a:miter lim="800000"/>
            <a:headEnd/>
            <a:tailEnd/>
          </a:ln>
          <a:effectLst/>
        </p:spPr>
        <p:txBody>
          <a:bodyPr>
            <a:spAutoFit/>
          </a:bodyPr>
          <a:lstStyle/>
          <a:p>
            <a:pPr>
              <a:spcBef>
                <a:spcPct val="50000"/>
              </a:spcBef>
            </a:pPr>
            <a:r>
              <a:rPr lang="fr-FR" dirty="0" smtClean="0"/>
              <a:t>4084 </a:t>
            </a:r>
            <a:r>
              <a:rPr lang="fr-FR" dirty="0"/>
              <a:t>salariés</a:t>
            </a:r>
          </a:p>
          <a:p>
            <a:pPr>
              <a:spcBef>
                <a:spcPct val="50000"/>
              </a:spcBef>
            </a:pPr>
            <a:r>
              <a:rPr lang="fr-FR" dirty="0"/>
              <a:t>« octobre paire » </a:t>
            </a:r>
          </a:p>
          <a:p>
            <a:pPr>
              <a:spcBef>
                <a:spcPct val="50000"/>
              </a:spcBef>
            </a:pPr>
            <a:r>
              <a:rPr lang="fr-FR" b="1" i="1" dirty="0" smtClean="0"/>
              <a:t>2011-2012</a:t>
            </a:r>
            <a:endParaRPr lang="fr-FR" b="1" i="1" dirty="0"/>
          </a:p>
        </p:txBody>
      </p:sp>
      <p:sp>
        <p:nvSpPr>
          <p:cNvPr id="12" name="Text Box 7"/>
          <p:cNvSpPr txBox="1">
            <a:spLocks noChangeArrowheads="1"/>
          </p:cNvSpPr>
          <p:nvPr/>
        </p:nvSpPr>
        <p:spPr bwMode="auto">
          <a:xfrm>
            <a:off x="1997075" y="5184775"/>
            <a:ext cx="1711325" cy="641350"/>
          </a:xfrm>
          <a:prstGeom prst="rect">
            <a:avLst/>
          </a:prstGeom>
          <a:noFill/>
          <a:ln w="9525">
            <a:noFill/>
            <a:miter lim="800000"/>
            <a:headEnd/>
            <a:tailEnd/>
          </a:ln>
          <a:effectLst/>
        </p:spPr>
        <p:txBody>
          <a:bodyPr>
            <a:spAutoFit/>
          </a:bodyPr>
          <a:lstStyle/>
          <a:p>
            <a:pPr>
              <a:spcBef>
                <a:spcPct val="50000"/>
              </a:spcBef>
            </a:pPr>
            <a:r>
              <a:rPr lang="fr-FR" dirty="0" smtClean="0"/>
              <a:t>48% </a:t>
            </a:r>
            <a:r>
              <a:rPr lang="fr-FR" dirty="0"/>
              <a:t>exposé Manutention</a:t>
            </a:r>
          </a:p>
        </p:txBody>
      </p:sp>
      <p:sp>
        <p:nvSpPr>
          <p:cNvPr id="13" name="Text Box 8"/>
          <p:cNvSpPr txBox="1">
            <a:spLocks noChangeArrowheads="1"/>
          </p:cNvSpPr>
          <p:nvPr/>
        </p:nvSpPr>
        <p:spPr bwMode="auto">
          <a:xfrm>
            <a:off x="2124075" y="1752600"/>
            <a:ext cx="1425575" cy="641350"/>
          </a:xfrm>
          <a:prstGeom prst="rect">
            <a:avLst/>
          </a:prstGeom>
          <a:solidFill>
            <a:schemeClr val="bg1"/>
          </a:solidFill>
          <a:ln w="9525">
            <a:noFill/>
            <a:miter lim="800000"/>
            <a:headEnd/>
            <a:tailEnd/>
          </a:ln>
          <a:effectLst/>
        </p:spPr>
        <p:txBody>
          <a:bodyPr>
            <a:spAutoFit/>
          </a:bodyPr>
          <a:lstStyle/>
          <a:p>
            <a:pPr>
              <a:spcBef>
                <a:spcPct val="50000"/>
              </a:spcBef>
            </a:pPr>
            <a:r>
              <a:rPr lang="fr-FR" dirty="0" smtClean="0"/>
              <a:t>24% </a:t>
            </a:r>
            <a:r>
              <a:rPr lang="fr-FR" dirty="0" err="1"/>
              <a:t>manut</a:t>
            </a:r>
            <a:r>
              <a:rPr lang="fr-FR" dirty="0"/>
              <a:t>. pénible</a:t>
            </a:r>
          </a:p>
        </p:txBody>
      </p:sp>
      <p:sp>
        <p:nvSpPr>
          <p:cNvPr id="14" name="Text Box 9"/>
          <p:cNvSpPr txBox="1">
            <a:spLocks noChangeArrowheads="1"/>
          </p:cNvSpPr>
          <p:nvPr/>
        </p:nvSpPr>
        <p:spPr bwMode="auto">
          <a:xfrm>
            <a:off x="2124075" y="3284538"/>
            <a:ext cx="1344613" cy="641350"/>
          </a:xfrm>
          <a:prstGeom prst="rect">
            <a:avLst/>
          </a:prstGeom>
          <a:solidFill>
            <a:schemeClr val="bg1"/>
          </a:solidFill>
          <a:ln w="9525">
            <a:noFill/>
            <a:miter lim="800000"/>
            <a:headEnd/>
            <a:tailEnd/>
          </a:ln>
          <a:effectLst/>
        </p:spPr>
        <p:txBody>
          <a:bodyPr>
            <a:spAutoFit/>
          </a:bodyPr>
          <a:lstStyle/>
          <a:p>
            <a:pPr>
              <a:spcBef>
                <a:spcPct val="50000"/>
              </a:spcBef>
            </a:pPr>
            <a:r>
              <a:rPr lang="fr-FR"/>
              <a:t>16% manut souvent</a:t>
            </a:r>
          </a:p>
        </p:txBody>
      </p:sp>
      <p:graphicFrame>
        <p:nvGraphicFramePr>
          <p:cNvPr id="15" name="Object 10"/>
          <p:cNvGraphicFramePr>
            <a:graphicFrameLocks noChangeAspect="1"/>
          </p:cNvGraphicFramePr>
          <p:nvPr/>
        </p:nvGraphicFramePr>
        <p:xfrm>
          <a:off x="3708400" y="1344613"/>
          <a:ext cx="5435600" cy="5445125"/>
        </p:xfrm>
        <a:graphic>
          <a:graphicData uri="http://schemas.openxmlformats.org/presentationml/2006/ole">
            <p:oleObj spid="_x0000_s454658" name="Graphique" r:id="rId4" imgW="8315345" imgH="4791151" progId="MSGraph.Chart.8">
              <p:embed followColorScheme="full"/>
            </p:oleObj>
          </a:graphicData>
        </a:graphic>
      </p:graphicFrame>
      <p:sp>
        <p:nvSpPr>
          <p:cNvPr id="16" name="Line 11"/>
          <p:cNvSpPr>
            <a:spLocks noChangeShapeType="1"/>
          </p:cNvSpPr>
          <p:nvPr/>
        </p:nvSpPr>
        <p:spPr bwMode="auto">
          <a:xfrm>
            <a:off x="3059113" y="5086350"/>
            <a:ext cx="1008062" cy="0"/>
          </a:xfrm>
          <a:prstGeom prst="line">
            <a:avLst/>
          </a:prstGeom>
          <a:noFill/>
          <a:ln w="50800">
            <a:solidFill>
              <a:schemeClr val="tx1"/>
            </a:solidFill>
            <a:round/>
            <a:headEnd/>
            <a:tailEnd type="triangle" w="med" len="med"/>
          </a:ln>
          <a:effectLst/>
        </p:spPr>
        <p:txBody>
          <a:bodyPr/>
          <a:lstStyle/>
          <a:p>
            <a:endParaRPr lang="fr-FR"/>
          </a:p>
        </p:txBody>
      </p:sp>
      <p:sp>
        <p:nvSpPr>
          <p:cNvPr id="17" name="Line 12"/>
          <p:cNvSpPr>
            <a:spLocks noChangeShapeType="1"/>
          </p:cNvSpPr>
          <p:nvPr/>
        </p:nvSpPr>
        <p:spPr bwMode="auto">
          <a:xfrm>
            <a:off x="3059113" y="4067175"/>
            <a:ext cx="1008062" cy="0"/>
          </a:xfrm>
          <a:prstGeom prst="line">
            <a:avLst/>
          </a:prstGeom>
          <a:noFill/>
          <a:ln w="50800">
            <a:solidFill>
              <a:schemeClr val="tx1"/>
            </a:solidFill>
            <a:round/>
            <a:headEnd/>
            <a:tailEnd type="triangle" w="med" len="med"/>
          </a:ln>
          <a:effectLst/>
        </p:spPr>
        <p:txBody>
          <a:bodyPr/>
          <a:lstStyle/>
          <a:p>
            <a:endParaRPr lang="fr-FR"/>
          </a:p>
        </p:txBody>
      </p:sp>
      <p:sp>
        <p:nvSpPr>
          <p:cNvPr id="18" name="Line 13"/>
          <p:cNvSpPr>
            <a:spLocks noChangeShapeType="1"/>
          </p:cNvSpPr>
          <p:nvPr/>
        </p:nvSpPr>
        <p:spPr bwMode="auto">
          <a:xfrm>
            <a:off x="3059113" y="3113088"/>
            <a:ext cx="1008062" cy="0"/>
          </a:xfrm>
          <a:prstGeom prst="line">
            <a:avLst/>
          </a:prstGeom>
          <a:noFill/>
          <a:ln w="50800">
            <a:solidFill>
              <a:schemeClr val="tx1"/>
            </a:solidFill>
            <a:round/>
            <a:headEnd/>
            <a:tailEnd type="triangle" w="med" len="med"/>
          </a:ln>
          <a:effectLst/>
        </p:spPr>
        <p:txBody>
          <a:bodyPr/>
          <a:lstStyle/>
          <a:p>
            <a:endParaRPr lang="fr-FR"/>
          </a:p>
        </p:txBody>
      </p:sp>
      <p:sp>
        <p:nvSpPr>
          <p:cNvPr id="19" name="Line 14"/>
          <p:cNvSpPr>
            <a:spLocks noChangeShapeType="1"/>
          </p:cNvSpPr>
          <p:nvPr/>
        </p:nvSpPr>
        <p:spPr bwMode="auto">
          <a:xfrm>
            <a:off x="3132138" y="2297113"/>
            <a:ext cx="1008062" cy="0"/>
          </a:xfrm>
          <a:prstGeom prst="line">
            <a:avLst/>
          </a:prstGeom>
          <a:noFill/>
          <a:ln w="50800">
            <a:solidFill>
              <a:schemeClr val="tx1"/>
            </a:solidFill>
            <a:round/>
            <a:headEnd/>
            <a:tailEnd type="triangle" w="med" len="med"/>
          </a:ln>
          <a:effectLst/>
        </p:spPr>
        <p:txBody>
          <a:bodyPr/>
          <a:lstStyle/>
          <a:p>
            <a:endParaRPr lang="fr-FR"/>
          </a:p>
        </p:txBody>
      </p:sp>
      <p:sp>
        <p:nvSpPr>
          <p:cNvPr id="20" name="Rectangle 15"/>
          <p:cNvSpPr>
            <a:spLocks noChangeArrowheads="1"/>
          </p:cNvSpPr>
          <p:nvPr/>
        </p:nvSpPr>
        <p:spPr bwMode="auto">
          <a:xfrm>
            <a:off x="4142793" y="900633"/>
            <a:ext cx="5001207" cy="461665"/>
          </a:xfrm>
          <a:prstGeom prst="rect">
            <a:avLst/>
          </a:prstGeom>
          <a:noFill/>
          <a:ln w="9525">
            <a:noFill/>
            <a:miter lim="800000"/>
            <a:headEnd/>
            <a:tailEnd/>
          </a:ln>
          <a:effectLst/>
        </p:spPr>
        <p:txBody>
          <a:bodyPr wrap="square">
            <a:spAutoFit/>
          </a:bodyPr>
          <a:lstStyle/>
          <a:p>
            <a:r>
              <a:rPr lang="fr-FR" sz="2400" dirty="0">
                <a:solidFill>
                  <a:schemeClr val="tx2"/>
                </a:solidFill>
              </a:rPr>
              <a:t>Absence de </a:t>
            </a:r>
            <a:r>
              <a:rPr lang="fr-FR" sz="2400" dirty="0" smtClean="0">
                <a:solidFill>
                  <a:schemeClr val="tx2"/>
                </a:solidFill>
              </a:rPr>
              <a:t>TMS selon </a:t>
            </a:r>
            <a:r>
              <a:rPr lang="fr-FR" sz="2400" dirty="0">
                <a:solidFill>
                  <a:schemeClr val="tx2"/>
                </a:solidFill>
              </a:rPr>
              <a:t>le médecin</a:t>
            </a:r>
          </a:p>
        </p:txBody>
      </p:sp>
      <p:sp>
        <p:nvSpPr>
          <p:cNvPr id="21" name="Text Box 16"/>
          <p:cNvSpPr txBox="1">
            <a:spLocks noChangeArrowheads="1"/>
          </p:cNvSpPr>
          <p:nvPr/>
        </p:nvSpPr>
        <p:spPr bwMode="auto">
          <a:xfrm>
            <a:off x="0" y="901020"/>
            <a:ext cx="4608513" cy="457200"/>
          </a:xfrm>
          <a:prstGeom prst="rect">
            <a:avLst/>
          </a:prstGeom>
          <a:noFill/>
          <a:ln w="9525">
            <a:noFill/>
            <a:miter lim="800000"/>
            <a:headEnd/>
            <a:tailEnd/>
          </a:ln>
          <a:effectLst/>
        </p:spPr>
        <p:txBody>
          <a:bodyPr>
            <a:spAutoFit/>
          </a:bodyPr>
          <a:lstStyle/>
          <a:p>
            <a:pPr>
              <a:spcBef>
                <a:spcPct val="50000"/>
              </a:spcBef>
            </a:pPr>
            <a:r>
              <a:rPr lang="fr-FR" sz="2400"/>
              <a:t>Manutention selon le salarié</a:t>
            </a:r>
          </a:p>
        </p:txBody>
      </p:sp>
      <p:sp>
        <p:nvSpPr>
          <p:cNvPr id="22" name="AutoShape 18"/>
          <p:cNvSpPr>
            <a:spLocks noChangeArrowheads="1"/>
          </p:cNvSpPr>
          <p:nvPr/>
        </p:nvSpPr>
        <p:spPr bwMode="auto">
          <a:xfrm rot="5400000">
            <a:off x="1053306" y="3942557"/>
            <a:ext cx="2105025" cy="3348038"/>
          </a:xfrm>
          <a:custGeom>
            <a:avLst/>
            <a:gdLst>
              <a:gd name="G0" fmla="+- 13702 0 0"/>
              <a:gd name="G1" fmla="+- 18188 0 0"/>
              <a:gd name="G2" fmla="+- 7087 0 0"/>
              <a:gd name="G3" fmla="*/ 13702 1 2"/>
              <a:gd name="G4" fmla="+- G3 10800 0"/>
              <a:gd name="G5" fmla="+- 21600 13702 18188"/>
              <a:gd name="G6" fmla="+- 18188 7087 0"/>
              <a:gd name="G7" fmla="*/ G6 1 2"/>
              <a:gd name="G8" fmla="*/ 18188 2 1"/>
              <a:gd name="G9" fmla="+- G8 0 21600"/>
              <a:gd name="G10" fmla="*/ 21600 G0 G1"/>
              <a:gd name="G11" fmla="*/ 21600 G4 G1"/>
              <a:gd name="G12" fmla="*/ 21600 G5 G1"/>
              <a:gd name="G13" fmla="*/ 21600 G7 G1"/>
              <a:gd name="G14" fmla="*/ 18188 1 2"/>
              <a:gd name="G15" fmla="+- G5 0 G4"/>
              <a:gd name="G16" fmla="+- G0 0 G4"/>
              <a:gd name="G17" fmla="*/ G2 G15 G16"/>
              <a:gd name="T0" fmla="*/ 17651 w 21600"/>
              <a:gd name="T1" fmla="*/ 0 h 21600"/>
              <a:gd name="T2" fmla="*/ 13702 w 21600"/>
              <a:gd name="T3" fmla="*/ 7087 h 21600"/>
              <a:gd name="T4" fmla="*/ 0 w 21600"/>
              <a:gd name="T5" fmla="*/ 20962 h 21600"/>
              <a:gd name="T6" fmla="*/ 9094 w 21600"/>
              <a:gd name="T7" fmla="*/ 21600 h 21600"/>
              <a:gd name="T8" fmla="*/ 18188 w 21600"/>
              <a:gd name="T9" fmla="*/ 15009 h 21600"/>
              <a:gd name="T10" fmla="*/ 21600 w 21600"/>
              <a:gd name="T11" fmla="*/ 708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651" y="0"/>
                </a:moveTo>
                <a:lnTo>
                  <a:pt x="13702" y="7087"/>
                </a:lnTo>
                <a:lnTo>
                  <a:pt x="17114" y="7087"/>
                </a:lnTo>
                <a:lnTo>
                  <a:pt x="17114" y="20325"/>
                </a:lnTo>
                <a:lnTo>
                  <a:pt x="0" y="20325"/>
                </a:lnTo>
                <a:lnTo>
                  <a:pt x="0" y="21600"/>
                </a:lnTo>
                <a:lnTo>
                  <a:pt x="18188" y="21600"/>
                </a:lnTo>
                <a:lnTo>
                  <a:pt x="18188" y="7087"/>
                </a:lnTo>
                <a:lnTo>
                  <a:pt x="21600" y="7087"/>
                </a:lnTo>
                <a:close/>
              </a:path>
            </a:pathLst>
          </a:custGeom>
          <a:solidFill>
            <a:srgbClr val="CCFFFF"/>
          </a:solidFill>
          <a:ln w="9525">
            <a:solidFill>
              <a:schemeClr val="tx1"/>
            </a:solidFill>
            <a:miter lim="800000"/>
            <a:headEnd/>
            <a:tailEnd/>
          </a:ln>
          <a:effectLst/>
        </p:spPr>
        <p:txBody>
          <a:bodyPr wrap="none" anchor="ctr"/>
          <a:lstStyle/>
          <a:p>
            <a:endParaRPr lang="fr-FR"/>
          </a:p>
        </p:txBody>
      </p:sp>
      <p:sp>
        <p:nvSpPr>
          <p:cNvPr id="23" name="Espace réservé du numéro de diapositive 22"/>
          <p:cNvSpPr>
            <a:spLocks noGrp="1"/>
          </p:cNvSpPr>
          <p:nvPr>
            <p:ph type="sldNum" sz="quarter" idx="11"/>
          </p:nvPr>
        </p:nvSpPr>
        <p:spPr/>
        <p:txBody>
          <a:bodyPr/>
          <a:lstStyle/>
          <a:p>
            <a:pPr>
              <a:defRPr/>
            </a:pPr>
            <a:fld id="{2F6312F3-82B5-4024-92C9-3C6A1B802268}" type="slidenum">
              <a:rPr lang="fr-FR" altLang="en-US" smtClean="0"/>
              <a:pPr>
                <a:defRPr/>
              </a:pPr>
              <a:t>21</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3" grpId="0" animBg="1"/>
      <p:bldP spid="14" grpId="0" animBg="1"/>
      <p:bldOleChart spid="15" grpId="0"/>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idx="4294967295"/>
          </p:nvPr>
        </p:nvSpPr>
        <p:spPr>
          <a:xfrm>
            <a:off x="412750" y="279400"/>
            <a:ext cx="8281988" cy="804333"/>
          </a:xfrm>
          <a:noFill/>
        </p:spPr>
        <p:txBody>
          <a:bodyPr/>
          <a:lstStyle/>
          <a:p>
            <a:r>
              <a:rPr lang="fr-FR" sz="2400" b="1" dirty="0" smtClean="0">
                <a:solidFill>
                  <a:srgbClr val="000099"/>
                </a:solidFill>
              </a:rPr>
              <a:t>«TMS dans la grande distribution»</a:t>
            </a:r>
            <a:br>
              <a:rPr lang="fr-FR" sz="2400" b="1" dirty="0" smtClean="0">
                <a:solidFill>
                  <a:srgbClr val="000099"/>
                </a:solidFill>
              </a:rPr>
            </a:br>
            <a:r>
              <a:rPr lang="fr-FR" sz="2400" b="1" dirty="0" smtClean="0">
                <a:solidFill>
                  <a:srgbClr val="000099"/>
                </a:solidFill>
              </a:rPr>
              <a:t>L’apport du regard croisé sur les indicateurs</a:t>
            </a:r>
          </a:p>
        </p:txBody>
      </p:sp>
      <p:graphicFrame>
        <p:nvGraphicFramePr>
          <p:cNvPr id="280579" name="Object 3"/>
          <p:cNvGraphicFramePr>
            <a:graphicFrameLocks noChangeAspect="1"/>
          </p:cNvGraphicFramePr>
          <p:nvPr>
            <p:ph sz="half" idx="4294967295"/>
          </p:nvPr>
        </p:nvGraphicFramePr>
        <p:xfrm>
          <a:off x="692150" y="1166813"/>
          <a:ext cx="4141788" cy="5357812"/>
        </p:xfrm>
        <a:graphic>
          <a:graphicData uri="http://schemas.openxmlformats.org/presentationml/2006/ole">
            <p:oleObj spid="_x0000_s455682" name="Graphique" r:id="rId4" imgW="4800708" imgH="6210300" progId="MSGraph.Chart.8">
              <p:embed followColorScheme="full"/>
            </p:oleObj>
          </a:graphicData>
        </a:graphic>
      </p:graphicFrame>
      <p:graphicFrame>
        <p:nvGraphicFramePr>
          <p:cNvPr id="280580" name="Object 4"/>
          <p:cNvGraphicFramePr>
            <a:graphicFrameLocks noChangeAspect="1"/>
          </p:cNvGraphicFramePr>
          <p:nvPr>
            <p:ph sz="half" idx="4294967295"/>
          </p:nvPr>
        </p:nvGraphicFramePr>
        <p:xfrm>
          <a:off x="5006975" y="1289050"/>
          <a:ext cx="4073525" cy="5270500"/>
        </p:xfrm>
        <a:graphic>
          <a:graphicData uri="http://schemas.openxmlformats.org/presentationml/2006/ole">
            <p:oleObj spid="_x0000_s455683" name="Graphique" r:id="rId5" imgW="4800708" imgH="6210300" progId="MSGraph.Chart.8">
              <p:embed followColorScheme="full"/>
            </p:oleObj>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22</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0579">
                                            <p:oleChartEl type="gridLegend"/>
                                          </p:spTgt>
                                        </p:tgtEl>
                                        <p:attrNameLst>
                                          <p:attrName>style.visibility</p:attrName>
                                        </p:attrNameLst>
                                      </p:cBhvr>
                                      <p:to>
                                        <p:strVal val="visible"/>
                                      </p:to>
                                    </p:set>
                                    <p:animEffect transition="in" filter="wipe(down)">
                                      <p:cBhvr>
                                        <p:cTn id="7" dur="1000"/>
                                        <p:tgtEl>
                                          <p:spTgt spid="280579">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0579">
                                            <p:oleChartEl type="category" lvl="1"/>
                                          </p:spTgt>
                                        </p:tgtEl>
                                        <p:attrNameLst>
                                          <p:attrName>style.visibility</p:attrName>
                                        </p:attrNameLst>
                                      </p:cBhvr>
                                      <p:to>
                                        <p:strVal val="visible"/>
                                      </p:to>
                                    </p:set>
                                    <p:animEffect transition="in" filter="wipe(down)">
                                      <p:cBhvr>
                                        <p:cTn id="12" dur="1000"/>
                                        <p:tgtEl>
                                          <p:spTgt spid="280579">
                                            <p:oleChartEl type="category"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0579">
                                            <p:oleChartEl type="category" lvl="2"/>
                                          </p:spTgt>
                                        </p:tgtEl>
                                        <p:attrNameLst>
                                          <p:attrName>style.visibility</p:attrName>
                                        </p:attrNameLst>
                                      </p:cBhvr>
                                      <p:to>
                                        <p:strVal val="visible"/>
                                      </p:to>
                                    </p:set>
                                    <p:animEffect transition="in" filter="wipe(down)">
                                      <p:cBhvr>
                                        <p:cTn id="17" dur="1000"/>
                                        <p:tgtEl>
                                          <p:spTgt spid="280579">
                                            <p:oleChartEl type="category"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0580">
                                            <p:oleChartEl type="gridLegend"/>
                                          </p:spTgt>
                                        </p:tgtEl>
                                        <p:attrNameLst>
                                          <p:attrName>style.visibility</p:attrName>
                                        </p:attrNameLst>
                                      </p:cBhvr>
                                      <p:to>
                                        <p:strVal val="visible"/>
                                      </p:to>
                                    </p:set>
                                    <p:animEffect transition="in" filter="wipe(down)">
                                      <p:cBhvr>
                                        <p:cTn id="22" dur="1000"/>
                                        <p:tgtEl>
                                          <p:spTgt spid="280580">
                                            <p:oleChartEl type="gridLegend"/>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0580">
                                            <p:oleChartEl type="category" lvl="1"/>
                                          </p:spTgt>
                                        </p:tgtEl>
                                        <p:attrNameLst>
                                          <p:attrName>style.visibility</p:attrName>
                                        </p:attrNameLst>
                                      </p:cBhvr>
                                      <p:to>
                                        <p:strVal val="visible"/>
                                      </p:to>
                                    </p:set>
                                    <p:animEffect transition="in" filter="wipe(down)">
                                      <p:cBhvr>
                                        <p:cTn id="27" dur="1000"/>
                                        <p:tgtEl>
                                          <p:spTgt spid="280580">
                                            <p:oleChartEl type="category" lvl="1"/>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0580">
                                            <p:oleChartEl type="category" lvl="2"/>
                                          </p:spTgt>
                                        </p:tgtEl>
                                        <p:attrNameLst>
                                          <p:attrName>style.visibility</p:attrName>
                                        </p:attrNameLst>
                                      </p:cBhvr>
                                      <p:to>
                                        <p:strVal val="visible"/>
                                      </p:to>
                                    </p:set>
                                    <p:animEffect transition="in" filter="wipe(down)">
                                      <p:cBhvr>
                                        <p:cTn id="32" dur="1000"/>
                                        <p:tgtEl>
                                          <p:spTgt spid="280580">
                                            <p:oleChartEl type="category"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0579" grpId="0" bld="category"/>
      <p:bldOleChart spid="280580" grpId="0" bld="category"/>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ChangeAspect="1" noChangeArrowheads="1"/>
          </p:cNvPicPr>
          <p:nvPr/>
        </p:nvPicPr>
        <p:blipFill>
          <a:blip r:embed="rId3" cstate="print"/>
          <a:srcRect/>
          <a:stretch>
            <a:fillRect/>
          </a:stretch>
        </p:blipFill>
        <p:spPr bwMode="auto">
          <a:xfrm>
            <a:off x="323850" y="333375"/>
            <a:ext cx="8640763" cy="6048375"/>
          </a:xfrm>
          <a:prstGeom prst="rect">
            <a:avLst/>
          </a:prstGeom>
          <a:noFill/>
        </p:spPr>
      </p:pic>
      <p:sp>
        <p:nvSpPr>
          <p:cNvPr id="3" name="Espace réservé du numéro de diapositive 2"/>
          <p:cNvSpPr>
            <a:spLocks noGrp="1"/>
          </p:cNvSpPr>
          <p:nvPr>
            <p:ph type="sldNum" sz="quarter" idx="11"/>
          </p:nvPr>
        </p:nvSpPr>
        <p:spPr/>
        <p:txBody>
          <a:bodyPr/>
          <a:lstStyle/>
          <a:p>
            <a:pPr>
              <a:defRPr/>
            </a:pPr>
            <a:fld id="{2F6312F3-82B5-4024-92C9-3C6A1B802268}" type="slidenum">
              <a:rPr lang="fr-FR" altLang="en-US" smtClean="0"/>
              <a:pPr>
                <a:defRPr/>
              </a:pPr>
              <a:t>23</a:t>
            </a:fld>
            <a:endParaRPr lang="fr-FR"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423333" y="241300"/>
            <a:ext cx="8720667" cy="492443"/>
          </a:xfrm>
          <a:prstGeom prst="rect">
            <a:avLst/>
          </a:prstGeom>
          <a:noFill/>
          <a:ln w="9525" algn="ctr">
            <a:noFill/>
            <a:miter lim="800000"/>
            <a:headEnd/>
            <a:tailEnd/>
          </a:ln>
        </p:spPr>
        <p:txBody>
          <a:bodyPr wrap="square">
            <a:spAutoFit/>
          </a:bodyPr>
          <a:lstStyle/>
          <a:p>
            <a:pPr marL="342900" indent="-342900" algn="l">
              <a:spcBef>
                <a:spcPct val="0"/>
              </a:spcBef>
              <a:buFontTx/>
              <a:buNone/>
            </a:pPr>
            <a:r>
              <a:rPr lang="fr-FR" sz="2600" b="1" i="1" dirty="0">
                <a:solidFill>
                  <a:srgbClr val="0000FF"/>
                </a:solidFill>
              </a:rPr>
              <a:t>Pénibilité physique pour une «branche</a:t>
            </a:r>
            <a:r>
              <a:rPr lang="fr-FR" sz="2600" b="1" i="1" dirty="0" smtClean="0">
                <a:solidFill>
                  <a:srgbClr val="0000FF"/>
                </a:solidFill>
              </a:rPr>
              <a:t>» </a:t>
            </a:r>
            <a:r>
              <a:rPr lang="fr-FR" sz="2600" b="1" i="1" dirty="0">
                <a:solidFill>
                  <a:srgbClr val="0000FF"/>
                </a:solidFill>
              </a:rPr>
              <a:t>Avant / Apres</a:t>
            </a:r>
          </a:p>
        </p:txBody>
      </p:sp>
      <p:graphicFrame>
        <p:nvGraphicFramePr>
          <p:cNvPr id="290819" name="Object 3"/>
          <p:cNvGraphicFramePr>
            <a:graphicFrameLocks noChangeAspect="1"/>
          </p:cNvGraphicFramePr>
          <p:nvPr>
            <p:ph sz="half" idx="1"/>
          </p:nvPr>
        </p:nvGraphicFramePr>
        <p:xfrm>
          <a:off x="5081588" y="1412875"/>
          <a:ext cx="3567112" cy="4986338"/>
        </p:xfrm>
        <a:graphic>
          <a:graphicData uri="http://schemas.openxmlformats.org/presentationml/2006/ole">
            <p:oleObj spid="_x0000_s456706" name="Graphique" r:id="rId4" imgW="3895620" imgH="5486400" progId="MSGraph.Chart.8">
              <p:embed followColorScheme="full"/>
            </p:oleObj>
          </a:graphicData>
        </a:graphic>
      </p:graphicFrame>
      <p:graphicFrame>
        <p:nvGraphicFramePr>
          <p:cNvPr id="290820" name="Object 4"/>
          <p:cNvGraphicFramePr>
            <a:graphicFrameLocks noChangeAspect="1"/>
          </p:cNvGraphicFramePr>
          <p:nvPr>
            <p:ph sz="half" idx="2"/>
          </p:nvPr>
        </p:nvGraphicFramePr>
        <p:xfrm>
          <a:off x="755650" y="1417638"/>
          <a:ext cx="3505200" cy="5024437"/>
        </p:xfrm>
        <a:graphic>
          <a:graphicData uri="http://schemas.openxmlformats.org/presentationml/2006/ole">
            <p:oleObj spid="_x0000_s456707" name="Graphique" r:id="rId5" imgW="3895620" imgH="5381549" progId="MSGraph.Chart.8">
              <p:embed followColorScheme="full"/>
            </p:oleObj>
          </a:graphicData>
        </a:graphic>
      </p:graphicFrame>
      <p:sp>
        <p:nvSpPr>
          <p:cNvPr id="4101" name="Text Box 5"/>
          <p:cNvSpPr txBox="1">
            <a:spLocks noChangeArrowheads="1"/>
          </p:cNvSpPr>
          <p:nvPr/>
        </p:nvSpPr>
        <p:spPr bwMode="auto">
          <a:xfrm>
            <a:off x="1258888" y="836613"/>
            <a:ext cx="2305050" cy="366712"/>
          </a:xfrm>
          <a:prstGeom prst="rect">
            <a:avLst/>
          </a:prstGeom>
          <a:noFill/>
          <a:ln w="9525">
            <a:noFill/>
            <a:miter lim="800000"/>
            <a:headEnd/>
            <a:tailEnd/>
          </a:ln>
        </p:spPr>
        <p:txBody>
          <a:bodyPr>
            <a:spAutoFit/>
          </a:bodyPr>
          <a:lstStyle/>
          <a:p>
            <a:pPr algn="l">
              <a:spcBef>
                <a:spcPct val="50000"/>
              </a:spcBef>
              <a:buFontTx/>
              <a:buNone/>
            </a:pPr>
            <a:r>
              <a:rPr lang="fr-FR" sz="1800" b="1"/>
              <a:t>Avant intervention</a:t>
            </a:r>
          </a:p>
        </p:txBody>
      </p:sp>
      <p:sp>
        <p:nvSpPr>
          <p:cNvPr id="4102" name="Text Box 6"/>
          <p:cNvSpPr txBox="1">
            <a:spLocks noChangeArrowheads="1"/>
          </p:cNvSpPr>
          <p:nvPr/>
        </p:nvSpPr>
        <p:spPr bwMode="auto">
          <a:xfrm>
            <a:off x="5508625" y="908050"/>
            <a:ext cx="2305050" cy="366713"/>
          </a:xfrm>
          <a:prstGeom prst="rect">
            <a:avLst/>
          </a:prstGeom>
          <a:noFill/>
          <a:ln w="9525">
            <a:noFill/>
            <a:miter lim="800000"/>
            <a:headEnd/>
            <a:tailEnd/>
          </a:ln>
        </p:spPr>
        <p:txBody>
          <a:bodyPr>
            <a:spAutoFit/>
          </a:bodyPr>
          <a:lstStyle/>
          <a:p>
            <a:pPr algn="l">
              <a:spcBef>
                <a:spcPct val="50000"/>
              </a:spcBef>
              <a:buFontTx/>
              <a:buNone/>
            </a:pPr>
            <a:r>
              <a:rPr lang="fr-FR" sz="1800" b="1"/>
              <a:t>Après intervention</a:t>
            </a:r>
          </a:p>
        </p:txBody>
      </p:sp>
      <p:sp>
        <p:nvSpPr>
          <p:cNvPr id="7" name="Espace réservé du numéro de diapositive 6"/>
          <p:cNvSpPr>
            <a:spLocks noGrp="1"/>
          </p:cNvSpPr>
          <p:nvPr>
            <p:ph type="sldNum" sz="quarter" idx="11"/>
          </p:nvPr>
        </p:nvSpPr>
        <p:spPr/>
        <p:txBody>
          <a:bodyPr/>
          <a:lstStyle/>
          <a:p>
            <a:pPr>
              <a:defRPr/>
            </a:pPr>
            <a:fld id="{4007761B-5723-40DD-AF6B-4ECDF4791CAA}" type="slidenum">
              <a:rPr lang="fr-FR" altLang="en-US" smtClean="0"/>
              <a:pPr>
                <a:defRPr/>
              </a:pPr>
              <a:t>24</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wipe(down)">
                                      <p:cBhvr>
                                        <p:cTn id="7" dur="1000"/>
                                        <p:tgtEl>
                                          <p:spTgt spid="290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0819"/>
                                        </p:tgtEl>
                                        <p:attrNameLst>
                                          <p:attrName>style.visibility</p:attrName>
                                        </p:attrNameLst>
                                      </p:cBhvr>
                                      <p:to>
                                        <p:strVal val="visible"/>
                                      </p:to>
                                    </p:set>
                                    <p:animEffect transition="in" filter="wipe(down)">
                                      <p:cBhvr>
                                        <p:cTn id="12" dur="10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0819" grpId="0"/>
      <p:bldOleChart spid="2908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28625" y="277813"/>
            <a:ext cx="8258175" cy="1344612"/>
          </a:xfrm>
        </p:spPr>
        <p:txBody>
          <a:bodyPr/>
          <a:lstStyle/>
          <a:p>
            <a:r>
              <a:rPr lang="fr-FR" b="1" dirty="0" smtClean="0"/>
              <a:t>Exemple d’utilisation d’indicateurs</a:t>
            </a:r>
            <a:br>
              <a:rPr lang="fr-FR" b="1" dirty="0" smtClean="0"/>
            </a:br>
            <a:r>
              <a:rPr lang="fr-FR" b="1" dirty="0" smtClean="0"/>
              <a:t>EVREST et les RPS</a:t>
            </a:r>
          </a:p>
        </p:txBody>
      </p:sp>
      <p:sp>
        <p:nvSpPr>
          <p:cNvPr id="5" name="Rectangle 2"/>
          <p:cNvSpPr txBox="1">
            <a:spLocks noChangeArrowheads="1"/>
          </p:cNvSpPr>
          <p:nvPr/>
        </p:nvSpPr>
        <p:spPr bwMode="auto">
          <a:xfrm>
            <a:off x="335902" y="1623527"/>
            <a:ext cx="8405294" cy="3937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0" cap="none" spc="0" normalizeH="0" baseline="0" noProof="0" dirty="0" smtClean="0">
                <a:ln>
                  <a:noFill/>
                </a:ln>
                <a:solidFill>
                  <a:srgbClr val="0000FF"/>
                </a:solidFill>
                <a:effectLst/>
                <a:uLnTx/>
                <a:uFillTx/>
                <a:latin typeface="+mj-lt"/>
                <a:ea typeface="+mj-ea"/>
                <a:cs typeface="+mj-cs"/>
              </a:rPr>
              <a:t>Quel</a:t>
            </a:r>
            <a:r>
              <a:rPr kumimoji="0" lang="fr-FR" sz="2800" b="0" i="0" u="none" strike="noStrike" kern="0" cap="none" spc="0" normalizeH="0" noProof="0" dirty="0" smtClean="0">
                <a:ln>
                  <a:noFill/>
                </a:ln>
                <a:solidFill>
                  <a:srgbClr val="0000FF"/>
                </a:solidFill>
                <a:effectLst/>
                <a:uLnTx/>
                <a:uFillTx/>
                <a:latin typeface="+mj-lt"/>
                <a:ea typeface="+mj-ea"/>
                <a:cs typeface="+mj-cs"/>
              </a:rPr>
              <a:t> modèle explicatif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FF"/>
                </a:solidFill>
                <a:latin typeface="+mj-lt"/>
                <a:ea typeface="+mj-ea"/>
                <a:cs typeface="+mj-cs"/>
              </a:rPr>
              <a:t>Quels indicateurs de « facteurs de risque »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FF"/>
                </a:solidFill>
                <a:latin typeface="+mj-lt"/>
                <a:ea typeface="+mj-ea"/>
                <a:cs typeface="+mj-cs"/>
              </a:rPr>
              <a:t>Quels indicateurs de « mécanisme psychosociaux »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FF"/>
                </a:solidFill>
                <a:latin typeface="+mj-lt"/>
                <a:ea typeface="+mj-ea"/>
                <a:cs typeface="+mj-cs"/>
              </a:rPr>
              <a:t>Quels indicateurs d’atteintes à la santé ?</a:t>
            </a:r>
            <a:endParaRPr kumimoji="0" lang="fr-FR" sz="2800"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25</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757237"/>
          </a:xfrm>
        </p:spPr>
        <p:txBody>
          <a:bodyPr/>
          <a:lstStyle/>
          <a:p>
            <a:r>
              <a:rPr lang="fr-FR" sz="2800" smtClean="0"/>
              <a:t>Caractéristiques comparées de l’échantillon</a:t>
            </a:r>
          </a:p>
        </p:txBody>
      </p:sp>
      <p:graphicFrame>
        <p:nvGraphicFramePr>
          <p:cNvPr id="5" name="Tableau 4"/>
          <p:cNvGraphicFramePr>
            <a:graphicFrameLocks noGrp="1"/>
          </p:cNvGraphicFramePr>
          <p:nvPr/>
        </p:nvGraphicFramePr>
        <p:xfrm>
          <a:off x="694268" y="883920"/>
          <a:ext cx="8212668" cy="5811520"/>
        </p:xfrm>
        <a:graphic>
          <a:graphicData uri="http://schemas.openxmlformats.org/drawingml/2006/table">
            <a:tbl>
              <a:tblPr/>
              <a:tblGrid>
                <a:gridCol w="2639786"/>
                <a:gridCol w="2639786"/>
                <a:gridCol w="1075469"/>
                <a:gridCol w="977698"/>
                <a:gridCol w="879929"/>
              </a:tblGrid>
              <a:tr h="402530">
                <a:tc rowSpan="3">
                  <a:txBody>
                    <a:bodyPr/>
                    <a:lstStyle/>
                    <a:p>
                      <a:pPr>
                        <a:spcAft>
                          <a:spcPts val="0"/>
                        </a:spcAft>
                      </a:pPr>
                      <a:endParaRPr lang="fr-FR" sz="1400" dirty="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latin typeface="Calibri"/>
                          <a:ea typeface="Times New Roman"/>
                          <a:cs typeface="Arial"/>
                        </a:rPr>
                        <a:t>Echantillon PACA</a:t>
                      </a:r>
                      <a:endParaRPr lang="fr-FR" sz="1600" dirty="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600">
                          <a:latin typeface="Calibri"/>
                          <a:ea typeface="Times New Roman"/>
                          <a:cs typeface="Arial"/>
                        </a:rPr>
                        <a:t>Echantillon PACA</a:t>
                      </a:r>
                      <a:endParaRPr lang="fr-FR" sz="160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latin typeface="Calibri"/>
                          <a:ea typeface="Times New Roman"/>
                          <a:cs typeface="Arial"/>
                        </a:rPr>
                        <a:t>Données INSEE</a:t>
                      </a:r>
                      <a:endParaRPr lang="fr-FR" sz="160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latin typeface="Calibri"/>
                          <a:ea typeface="Times New Roman"/>
                          <a:cs typeface="Arial"/>
                        </a:rPr>
                        <a:t>Données ACOSS</a:t>
                      </a:r>
                      <a:endParaRPr lang="fr-FR" sz="160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r>
              <a:tr h="402530">
                <a:tc vMerge="1">
                  <a:txBody>
                    <a:bodyPr/>
                    <a:lstStyle/>
                    <a:p>
                      <a:endParaRPr lang="fr-FR"/>
                    </a:p>
                  </a:txBody>
                  <a:tcPr/>
                </a:tc>
                <a:tc>
                  <a:txBody>
                    <a:bodyPr/>
                    <a:lstStyle/>
                    <a:p>
                      <a:pPr algn="ctr">
                        <a:spcAft>
                          <a:spcPts val="0"/>
                        </a:spcAft>
                      </a:pPr>
                      <a:r>
                        <a:rPr lang="fr-FR" sz="1600" dirty="0">
                          <a:latin typeface="Calibri"/>
                          <a:ea typeface="Times New Roman"/>
                          <a:cs typeface="Arial"/>
                        </a:rPr>
                        <a:t>2012-2013 au </a:t>
                      </a:r>
                      <a:r>
                        <a:rPr lang="fr-FR" sz="1600" dirty="0" smtClean="0">
                          <a:latin typeface="Calibri"/>
                          <a:ea typeface="Times New Roman"/>
                          <a:cs typeface="Arial"/>
                        </a:rPr>
                        <a:t>06/01/2014 </a:t>
                      </a:r>
                      <a:r>
                        <a:rPr lang="fr-FR" sz="1600" dirty="0">
                          <a:latin typeface="Calibri"/>
                          <a:ea typeface="Times New Roman"/>
                          <a:cs typeface="Arial"/>
                        </a:rPr>
                        <a:t>(</a:t>
                      </a:r>
                      <a:r>
                        <a:rPr lang="fr-FR" sz="1600" dirty="0" smtClean="0">
                          <a:latin typeface="Calibri"/>
                          <a:ea typeface="Times New Roman"/>
                          <a:cs typeface="Arial"/>
                        </a:rPr>
                        <a:t>n=4227)</a:t>
                      </a:r>
                      <a:endParaRPr lang="fr-FR" sz="16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600" dirty="0">
                          <a:latin typeface="Calibri"/>
                          <a:ea typeface="Times New Roman"/>
                          <a:cs typeface="Arial"/>
                        </a:rPr>
                        <a:t>2011-2012 (n=4489)</a:t>
                      </a:r>
                      <a:endParaRPr lang="fr-FR" sz="16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600" dirty="0">
                          <a:latin typeface="Calibri"/>
                          <a:ea typeface="Times New Roman"/>
                          <a:cs typeface="Arial"/>
                        </a:rPr>
                        <a:t>2010 (DADS)</a:t>
                      </a:r>
                      <a:endParaRPr lang="fr-FR" sz="16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600" dirty="0">
                          <a:latin typeface="Calibri"/>
                          <a:ea typeface="Times New Roman"/>
                          <a:cs typeface="Arial"/>
                        </a:rPr>
                        <a:t>2011</a:t>
                      </a:r>
                      <a:endParaRPr lang="fr-FR" sz="1600" dirty="0">
                        <a:latin typeface="Arial"/>
                        <a:ea typeface="Times New Roman"/>
                        <a:cs typeface="Times New Roman"/>
                      </a:endParaRPr>
                    </a:p>
                  </a:txBody>
                  <a:tcPr marL="36416" marR="36416" marT="0" marB="0">
                    <a:lnL>
                      <a:noFill/>
                    </a:lnL>
                    <a:lnR>
                      <a:noFill/>
                    </a:lnR>
                    <a:lnT>
                      <a:noFill/>
                    </a:lnT>
                    <a:lnB>
                      <a:noFill/>
                    </a:lnB>
                  </a:tcPr>
                </a:tc>
              </a:tr>
              <a:tr h="201265">
                <a:tc vMerge="1">
                  <a:txBody>
                    <a:bodyPr/>
                    <a:lstStyle/>
                    <a:p>
                      <a:endParaRPr lang="fr-FR"/>
                    </a:p>
                  </a:txBody>
                  <a:tcPr/>
                </a:tc>
                <a:tc>
                  <a:txBody>
                    <a:bodyPr/>
                    <a:lstStyle/>
                    <a:p>
                      <a:pPr algn="ctr">
                        <a:spcAft>
                          <a:spcPts val="0"/>
                        </a:spcAft>
                      </a:pPr>
                      <a:r>
                        <a:rPr lang="fr-FR" sz="1600">
                          <a:latin typeface="Calibri"/>
                          <a:ea typeface="Times New Roman"/>
                          <a:cs typeface="Arial"/>
                        </a:rPr>
                        <a:t>%</a:t>
                      </a:r>
                      <a:endParaRPr lang="fr-FR" sz="16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alibri"/>
                          <a:ea typeface="Times New Roman"/>
                          <a:cs typeface="Arial"/>
                        </a:rPr>
                        <a:t>%</a:t>
                      </a:r>
                      <a:endParaRPr lang="fr-FR" sz="16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Calibri"/>
                          <a:ea typeface="Times New Roman"/>
                          <a:cs typeface="Arial"/>
                        </a:rPr>
                        <a:t>%</a:t>
                      </a:r>
                      <a:endParaRPr lang="fr-FR" sz="16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Calibri"/>
                          <a:ea typeface="Times New Roman"/>
                          <a:cs typeface="Arial"/>
                        </a:rPr>
                        <a:t>%</a:t>
                      </a:r>
                      <a:endParaRPr lang="fr-FR" sz="1600" dirty="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r>
              <a:tr h="201265">
                <a:tc>
                  <a:txBody>
                    <a:bodyPr/>
                    <a:lstStyle/>
                    <a:p>
                      <a:pPr algn="just">
                        <a:spcAft>
                          <a:spcPts val="0"/>
                        </a:spcAft>
                      </a:pPr>
                      <a:r>
                        <a:rPr lang="en-US" sz="1400" b="1" i="1">
                          <a:latin typeface="Calibri"/>
                          <a:ea typeface="Times New Roman"/>
                          <a:cs typeface="Arial"/>
                        </a:rPr>
                        <a:t>Sexe</a:t>
                      </a:r>
                      <a:endParaRPr lang="fr-FR" sz="140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FR" sz="1400">
                        <a:latin typeface="Arial"/>
                        <a:ea typeface="Times New Roman"/>
                        <a:cs typeface="Times New Roman"/>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w="12700" cap="flat" cmpd="sng" algn="ctr">
                      <a:solidFill>
                        <a:srgbClr val="000000"/>
                      </a:solidFill>
                      <a:prstDash val="solid"/>
                      <a:round/>
                      <a:headEnd type="none" w="med" len="med"/>
                      <a:tailEnd type="none" w="med" len="med"/>
                    </a:lnT>
                    <a:lnB>
                      <a:noFill/>
                    </a:lnB>
                  </a:tcPr>
                </a:tc>
              </a:tr>
              <a:tr h="201265">
                <a:tc>
                  <a:txBody>
                    <a:bodyPr/>
                    <a:lstStyle/>
                    <a:p>
                      <a:pPr algn="just">
                        <a:spcAft>
                          <a:spcPts val="0"/>
                        </a:spcAft>
                      </a:pPr>
                      <a:r>
                        <a:rPr lang="en-US" sz="1400">
                          <a:latin typeface="Calibri"/>
                          <a:ea typeface="Times New Roman"/>
                          <a:cs typeface="Arial"/>
                        </a:rPr>
                        <a:t>   Hommes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53,1</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54,6</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51,4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Femmes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46,9</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45,4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48,6</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b="1" i="1">
                          <a:latin typeface="Calibri"/>
                          <a:ea typeface="Times New Roman"/>
                          <a:cs typeface="Arial"/>
                        </a:rPr>
                        <a:t>Age</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a:t>
                      </a:r>
                      <a:r>
                        <a:rPr lang="fr-FR" sz="1400">
                          <a:latin typeface="Symbol"/>
                          <a:ea typeface="Times New Roman"/>
                          <a:cs typeface="Arial"/>
                        </a:rPr>
                        <a:t>£</a:t>
                      </a:r>
                      <a:r>
                        <a:rPr lang="fr-FR" sz="1400">
                          <a:latin typeface="Calibri"/>
                          <a:ea typeface="Times New Roman"/>
                          <a:cs typeface="Arial"/>
                        </a:rPr>
                        <a:t> 24 ans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12</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11,3</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14,7</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25-34 ans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26,6</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26,4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24,9</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35-44 ans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26,1</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26,7</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24,6</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45- 54 ans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25,4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25,6</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23,9</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55 ans et plus</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9,8</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10,1</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12,9</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fr-FR" sz="1400" b="1" i="1">
                          <a:latin typeface="Calibri"/>
                          <a:ea typeface="Times New Roman"/>
                          <a:cs typeface="Arial"/>
                        </a:rPr>
                        <a:t>Catégorie socioprofessionnelle</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r>
              <a:tr h="267547">
                <a:tc>
                  <a:txBody>
                    <a:bodyPr/>
                    <a:lstStyle/>
                    <a:p>
                      <a:pPr>
                        <a:spcAft>
                          <a:spcPts val="0"/>
                        </a:spcAft>
                      </a:pPr>
                      <a:r>
                        <a:rPr lang="fr-FR" sz="1400" dirty="0">
                          <a:latin typeface="Calibri"/>
                          <a:ea typeface="Times New Roman"/>
                          <a:cs typeface="Arial"/>
                        </a:rPr>
                        <a:t>   Artisans, commerçants et </a:t>
                      </a:r>
                      <a:r>
                        <a:rPr lang="fr-FR" sz="1400" dirty="0" smtClean="0">
                          <a:latin typeface="Calibri"/>
                          <a:ea typeface="Times New Roman"/>
                          <a:cs typeface="Arial"/>
                        </a:rPr>
                        <a:t>chefs..</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0,8</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0,6</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0,7</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70933">
                <a:tc>
                  <a:txBody>
                    <a:bodyPr/>
                    <a:lstStyle/>
                    <a:p>
                      <a:pPr>
                        <a:spcAft>
                          <a:spcPts val="0"/>
                        </a:spcAft>
                      </a:pPr>
                      <a:r>
                        <a:rPr lang="fr-FR" sz="1400" dirty="0">
                          <a:latin typeface="Calibri"/>
                          <a:ea typeface="Times New Roman"/>
                          <a:cs typeface="Arial"/>
                        </a:rPr>
                        <a:t>   Cadres et prof. </a:t>
                      </a:r>
                      <a:r>
                        <a:rPr lang="fr-FR" sz="1400" dirty="0" smtClean="0">
                          <a:latin typeface="Calibri"/>
                          <a:ea typeface="Times New Roman"/>
                          <a:cs typeface="Arial"/>
                        </a:rPr>
                        <a:t>intellectuelles</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14,1</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15,9</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13,2</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spcAft>
                          <a:spcPts val="0"/>
                        </a:spcAft>
                      </a:pPr>
                      <a:r>
                        <a:rPr lang="en-US" sz="1400" dirty="0">
                          <a:latin typeface="Calibri"/>
                          <a:ea typeface="Times New Roman"/>
                          <a:cs typeface="Arial"/>
                        </a:rPr>
                        <a:t>   Professions </a:t>
                      </a:r>
                      <a:r>
                        <a:rPr lang="en-US" sz="1400" dirty="0" err="1">
                          <a:latin typeface="Calibri"/>
                          <a:ea typeface="Times New Roman"/>
                          <a:cs typeface="Arial"/>
                        </a:rPr>
                        <a:t>intermédiaires</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22,2</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23</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19,7</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spcAft>
                          <a:spcPts val="0"/>
                        </a:spcAft>
                      </a:pPr>
                      <a:r>
                        <a:rPr lang="en-US" sz="1400" dirty="0">
                          <a:latin typeface="Calibri"/>
                          <a:ea typeface="Times New Roman"/>
                          <a:cs typeface="Arial"/>
                        </a:rPr>
                        <a:t>   </a:t>
                      </a:r>
                      <a:r>
                        <a:rPr lang="en-US" sz="1400" dirty="0" err="1">
                          <a:latin typeface="Calibri"/>
                          <a:ea typeface="Times New Roman"/>
                          <a:cs typeface="Arial"/>
                        </a:rPr>
                        <a:t>Employés</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38,4</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36,4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43,2</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spcAft>
                          <a:spcPts val="0"/>
                        </a:spcAft>
                      </a:pPr>
                      <a:r>
                        <a:rPr lang="en-US" sz="1400" dirty="0">
                          <a:latin typeface="Calibri"/>
                          <a:ea typeface="Times New Roman"/>
                          <a:cs typeface="Arial"/>
                        </a:rPr>
                        <a:t>   </a:t>
                      </a:r>
                      <a:r>
                        <a:rPr lang="en-US" sz="1400" dirty="0" err="1">
                          <a:latin typeface="Calibri"/>
                          <a:ea typeface="Times New Roman"/>
                          <a:cs typeface="Arial"/>
                        </a:rPr>
                        <a:t>Ouvriers</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24,6</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24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23,2</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a:t>
                      </a:r>
                      <a:endParaRPr lang="fr-FR" sz="1400">
                        <a:latin typeface="Arial"/>
                        <a:ea typeface="Times New Roman"/>
                        <a:cs typeface="Times New Roman"/>
                      </a:endParaRPr>
                    </a:p>
                  </a:txBody>
                  <a:tcPr marL="36416" marR="36416" marT="0" marB="0">
                    <a:lnL>
                      <a:noFill/>
                    </a:lnL>
                    <a:lnR>
                      <a:noFill/>
                    </a:lnR>
                    <a:lnT>
                      <a:noFill/>
                    </a:lnT>
                    <a:lnB>
                      <a:noFill/>
                    </a:lnB>
                  </a:tcPr>
                </a:tc>
              </a:tr>
              <a:tr h="201265">
                <a:tc>
                  <a:txBody>
                    <a:bodyPr/>
                    <a:lstStyle/>
                    <a:p>
                      <a:pPr algn="just">
                        <a:spcAft>
                          <a:spcPts val="0"/>
                        </a:spcAft>
                      </a:pPr>
                      <a:r>
                        <a:rPr lang="en-US" sz="1400" b="1" i="1">
                          <a:latin typeface="Calibri"/>
                          <a:ea typeface="Times New Roman"/>
                          <a:cs typeface="Arial"/>
                        </a:rPr>
                        <a:t>Secteur d’activité</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c>
                  <a:txBody>
                    <a:bodyPr/>
                    <a:lstStyle/>
                    <a:p>
                      <a:pPr algn="ctr">
                        <a:spcAft>
                          <a:spcPts val="0"/>
                        </a:spcAft>
                      </a:pPr>
                      <a:endParaRPr lang="fr-FR" sz="1400">
                        <a:latin typeface="Calibri"/>
                        <a:ea typeface="Times New Roman"/>
                        <a:cs typeface="Arial"/>
                      </a:endParaRPr>
                    </a:p>
                  </a:txBody>
                  <a:tcPr marL="36416" marR="36416" marT="0" marB="0">
                    <a:lnL>
                      <a:noFill/>
                    </a:lnL>
                    <a:lnR>
                      <a:noFill/>
                    </a:lnR>
                    <a:lnT>
                      <a:noFill/>
                    </a:lnT>
                    <a:lnB>
                      <a:noFill/>
                    </a:lnB>
                  </a:tcPr>
                </a:tc>
              </a:tr>
              <a:tr h="201265">
                <a:tc>
                  <a:txBody>
                    <a:bodyPr/>
                    <a:lstStyle/>
                    <a:p>
                      <a:pPr algn="just">
                        <a:spcAft>
                          <a:spcPts val="0"/>
                        </a:spcAft>
                      </a:pPr>
                      <a:r>
                        <a:rPr lang="en-US" sz="1400">
                          <a:latin typeface="Calibri"/>
                          <a:ea typeface="Times New Roman"/>
                          <a:cs typeface="Arial"/>
                        </a:rPr>
                        <a:t>   Agriculture</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0</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0</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0</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0</a:t>
                      </a:r>
                      <a:endParaRPr lang="fr-FR" sz="1400">
                        <a:latin typeface="Arial"/>
                        <a:ea typeface="Times New Roman"/>
                        <a:cs typeface="Times New Roman"/>
                      </a:endParaRPr>
                    </a:p>
                  </a:txBody>
                  <a:tcPr marL="36416" marR="36416" marT="0" marB="0" anchor="b">
                    <a:lnL>
                      <a:noFill/>
                    </a:lnL>
                    <a:lnR>
                      <a:noFill/>
                    </a:lnR>
                    <a:lnT>
                      <a:noFill/>
                    </a:lnT>
                    <a:lnB>
                      <a:noFill/>
                    </a:lnB>
                  </a:tcPr>
                </a:tc>
              </a:tr>
              <a:tr h="201265">
                <a:tc>
                  <a:txBody>
                    <a:bodyPr/>
                    <a:lstStyle/>
                    <a:p>
                      <a:pPr algn="just">
                        <a:spcAft>
                          <a:spcPts val="0"/>
                        </a:spcAft>
                      </a:pPr>
                      <a:r>
                        <a:rPr lang="en-US" sz="1400">
                          <a:latin typeface="Calibri"/>
                          <a:ea typeface="Times New Roman"/>
                          <a:cs typeface="Arial"/>
                        </a:rPr>
                        <a:t>   Industrie</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dirty="0" smtClean="0">
                          <a:latin typeface="Calibri"/>
                          <a:ea typeface="Times New Roman"/>
                          <a:cs typeface="Arial"/>
                        </a:rPr>
                        <a:t>8,7</a:t>
                      </a:r>
                      <a:endParaRPr lang="fr-FR" sz="1400" dirty="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en-US" sz="1400">
                          <a:latin typeface="Calibri"/>
                          <a:ea typeface="Times New Roman"/>
                          <a:cs typeface="Arial"/>
                        </a:rPr>
                        <a:t>13,3</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8,4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12</a:t>
                      </a:r>
                      <a:endParaRPr lang="fr-FR" sz="1400">
                        <a:latin typeface="Arial"/>
                        <a:ea typeface="Times New Roman"/>
                        <a:cs typeface="Times New Roman"/>
                      </a:endParaRPr>
                    </a:p>
                  </a:txBody>
                  <a:tcPr marL="36416" marR="36416" marT="0" marB="0" anchor="b">
                    <a:lnL>
                      <a:noFill/>
                    </a:lnL>
                    <a:lnR>
                      <a:noFill/>
                    </a:lnR>
                    <a:lnT>
                      <a:noFill/>
                    </a:lnT>
                    <a:lnB>
                      <a:noFill/>
                    </a:lnB>
                  </a:tcPr>
                </a:tc>
              </a:tr>
              <a:tr h="201265">
                <a:tc>
                  <a:txBody>
                    <a:bodyPr/>
                    <a:lstStyle/>
                    <a:p>
                      <a:pPr algn="just">
                        <a:spcAft>
                          <a:spcPts val="0"/>
                        </a:spcAft>
                      </a:pPr>
                      <a:r>
                        <a:rPr lang="en-US" sz="1400">
                          <a:latin typeface="Calibri"/>
                          <a:ea typeface="Times New Roman"/>
                          <a:cs typeface="Arial"/>
                        </a:rPr>
                        <a:t>   Construction</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8,4</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5,1</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6,5</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8,8</a:t>
                      </a:r>
                      <a:endParaRPr lang="fr-FR" sz="1400">
                        <a:latin typeface="Arial"/>
                        <a:ea typeface="Times New Roman"/>
                        <a:cs typeface="Times New Roman"/>
                      </a:endParaRPr>
                    </a:p>
                  </a:txBody>
                  <a:tcPr marL="36416" marR="36416" marT="0" marB="0" anchor="b">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Commerce</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21,1</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20</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14,5</a:t>
                      </a:r>
                      <a:endParaRPr lang="fr-FR" sz="1400">
                        <a:latin typeface="Arial"/>
                        <a:ea typeface="Times New Roman"/>
                        <a:cs typeface="Times New Roman"/>
                      </a:endParaRPr>
                    </a:p>
                  </a:txBody>
                  <a:tcPr marL="36416" marR="36416" marT="0" marB="0">
                    <a:lnL>
                      <a:noFill/>
                    </a:lnL>
                    <a:lnR>
                      <a:noFill/>
                    </a:lnR>
                    <a:lnT>
                      <a:noFill/>
                    </a:lnT>
                    <a:lnB>
                      <a:noFill/>
                    </a:lnB>
                  </a:tcPr>
                </a:tc>
                <a:tc>
                  <a:txBody>
                    <a:bodyPr/>
                    <a:lstStyle/>
                    <a:p>
                      <a:pPr algn="ctr">
                        <a:spcAft>
                          <a:spcPts val="0"/>
                        </a:spcAft>
                      </a:pPr>
                      <a:r>
                        <a:rPr lang="fr-FR" sz="1400">
                          <a:latin typeface="Calibri"/>
                          <a:ea typeface="Times New Roman"/>
                          <a:cs typeface="Arial"/>
                        </a:rPr>
                        <a:t>18,8</a:t>
                      </a:r>
                      <a:endParaRPr lang="fr-FR" sz="1400">
                        <a:latin typeface="Arial"/>
                        <a:ea typeface="Times New Roman"/>
                        <a:cs typeface="Times New Roman"/>
                      </a:endParaRPr>
                    </a:p>
                  </a:txBody>
                  <a:tcPr marL="36416" marR="36416" marT="0" marB="0" anchor="b">
                    <a:lnL>
                      <a:noFill/>
                    </a:lnL>
                    <a:lnR>
                      <a:noFill/>
                    </a:lnR>
                    <a:lnT>
                      <a:noFill/>
                    </a:lnT>
                    <a:lnB>
                      <a:noFill/>
                    </a:lnB>
                  </a:tcPr>
                </a:tc>
              </a:tr>
              <a:tr h="201265">
                <a:tc>
                  <a:txBody>
                    <a:bodyPr/>
                    <a:lstStyle/>
                    <a:p>
                      <a:pPr algn="just">
                        <a:spcAft>
                          <a:spcPts val="0"/>
                        </a:spcAft>
                      </a:pPr>
                      <a:r>
                        <a:rPr lang="fr-FR" sz="1400">
                          <a:latin typeface="Calibri"/>
                          <a:ea typeface="Times New Roman"/>
                          <a:cs typeface="Arial"/>
                        </a:rPr>
                        <a:t>   Services</a:t>
                      </a:r>
                      <a:endParaRPr lang="fr-FR" sz="14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libri"/>
                          <a:ea typeface="Times New Roman"/>
                          <a:cs typeface="Arial"/>
                        </a:rPr>
                        <a:t>61,8</a:t>
                      </a:r>
                      <a:endParaRPr lang="fr-FR" sz="14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libri"/>
                          <a:ea typeface="Times New Roman"/>
                          <a:cs typeface="Arial"/>
                        </a:rPr>
                        <a:t>61,6</a:t>
                      </a:r>
                      <a:endParaRPr lang="fr-FR" sz="14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libri"/>
                          <a:ea typeface="Times New Roman"/>
                          <a:cs typeface="Arial"/>
                        </a:rPr>
                        <a:t>70,5</a:t>
                      </a:r>
                      <a:endParaRPr lang="fr-FR" sz="1400">
                        <a:latin typeface="Arial"/>
                        <a:ea typeface="Times New Roman"/>
                        <a:cs typeface="Times New Roman"/>
                      </a:endParaRPr>
                    </a:p>
                  </a:txBody>
                  <a:tcPr marL="36416" marR="3641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latin typeface="Calibri"/>
                          <a:ea typeface="Times New Roman"/>
                          <a:cs typeface="Arial"/>
                        </a:rPr>
                        <a:t>60,4</a:t>
                      </a:r>
                      <a:endParaRPr lang="fr-FR" sz="1400" dirty="0">
                        <a:latin typeface="Arial"/>
                        <a:ea typeface="Times New Roman"/>
                        <a:cs typeface="Times New Roman"/>
                      </a:endParaRPr>
                    </a:p>
                  </a:txBody>
                  <a:tcPr marL="36416" marR="36416"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26</a:t>
            </a:fld>
            <a:endParaRPr lang="fr-FR"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4553339"/>
            <a:ext cx="87707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12%</a:t>
            </a:r>
            <a:endParaRPr lang="fr-FR" dirty="0"/>
          </a:p>
        </p:txBody>
      </p:sp>
      <p:sp>
        <p:nvSpPr>
          <p:cNvPr id="3" name="Rectangle 3"/>
          <p:cNvSpPr txBox="1">
            <a:spLocks noChangeArrowheads="1"/>
          </p:cNvSpPr>
          <p:nvPr/>
        </p:nvSpPr>
        <p:spPr>
          <a:xfrm>
            <a:off x="348343" y="263299"/>
            <a:ext cx="8621485" cy="64293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sz="3200" kern="0" dirty="0" smtClean="0">
                <a:solidFill>
                  <a:srgbClr val="0099CC"/>
                </a:solidFill>
                <a:latin typeface="+mj-lt"/>
                <a:ea typeface="+mj-ea"/>
                <a:cs typeface="+mj-cs"/>
              </a:rPr>
              <a:t>Le modèle explicatif et ses indicateurs </a:t>
            </a:r>
            <a:r>
              <a:rPr kumimoji="0" lang="fr-FR" sz="3200" i="0" u="none" strike="noStrike" kern="0" cap="none" spc="0" normalizeH="0" baseline="0" noProof="0" dirty="0" smtClean="0">
                <a:ln>
                  <a:noFill/>
                </a:ln>
                <a:solidFill>
                  <a:srgbClr val="0099CC"/>
                </a:solidFill>
                <a:effectLst/>
                <a:uLnTx/>
                <a:uFillTx/>
                <a:latin typeface="+mj-lt"/>
                <a:ea typeface="+mj-ea"/>
                <a:cs typeface="+mj-cs"/>
              </a:rPr>
              <a:t> </a:t>
            </a:r>
          </a:p>
        </p:txBody>
      </p:sp>
      <p:sp>
        <p:nvSpPr>
          <p:cNvPr id="4" name="AutoShape 8"/>
          <p:cNvSpPr>
            <a:spLocks noChangeArrowheads="1"/>
          </p:cNvSpPr>
          <p:nvPr/>
        </p:nvSpPr>
        <p:spPr bwMode="auto">
          <a:xfrm>
            <a:off x="261257" y="4368113"/>
            <a:ext cx="2191657" cy="1568233"/>
          </a:xfrm>
          <a:prstGeom prst="irregularSeal2">
            <a:avLst/>
          </a:prstGeom>
          <a:solidFill>
            <a:schemeClr val="tx1">
              <a:lumMod val="75000"/>
              <a:lumOff val="25000"/>
            </a:schemeClr>
          </a:solidFill>
          <a:ln w="9525" algn="ctr">
            <a:solidFill>
              <a:srgbClr val="FFFFFF"/>
            </a:solidFill>
            <a:miter lim="800000"/>
            <a:headEnd/>
            <a:tailEnd/>
          </a:ln>
          <a:effectLst/>
        </p:spPr>
        <p:txBody>
          <a:bodyPr wrap="none" anchor="ctr"/>
          <a:lstStyle/>
          <a:p>
            <a:pPr algn="ctr" eaLnBrk="0" hangingPunct="0"/>
            <a:r>
              <a:rPr lang="fr-FR" sz="1600" b="1" dirty="0" smtClean="0">
                <a:solidFill>
                  <a:schemeClr val="bg1"/>
                </a:solidFill>
                <a:latin typeface="Helvetica" pitchFamily="34" charset="0"/>
                <a:ea typeface="ＭＳ Ｐゴシック" pitchFamily="1" charset="-128"/>
              </a:rPr>
              <a:t>Troubles</a:t>
            </a:r>
          </a:p>
          <a:p>
            <a:pPr algn="ctr" eaLnBrk="0" hangingPunct="0"/>
            <a:r>
              <a:rPr lang="fr-FR" sz="1600" b="1" dirty="0" smtClean="0">
                <a:solidFill>
                  <a:schemeClr val="bg1"/>
                </a:solidFill>
                <a:latin typeface="Helvetica" pitchFamily="34" charset="0"/>
                <a:ea typeface="ＭＳ Ｐゴシック" pitchFamily="1" charset="-128"/>
              </a:rPr>
              <a:t>du</a:t>
            </a:r>
          </a:p>
          <a:p>
            <a:pPr algn="ctr" eaLnBrk="0" hangingPunct="0"/>
            <a:r>
              <a:rPr lang="fr-FR" sz="1600" b="1" dirty="0" smtClean="0">
                <a:solidFill>
                  <a:schemeClr val="bg1"/>
                </a:solidFill>
                <a:latin typeface="Helvetica" pitchFamily="34" charset="0"/>
                <a:ea typeface="ＭＳ Ｐゴシック" pitchFamily="1" charset="-128"/>
              </a:rPr>
              <a:t>sommeil</a:t>
            </a:r>
            <a:endParaRPr lang="fr-FR" sz="1600" b="1" dirty="0">
              <a:solidFill>
                <a:schemeClr val="bg1"/>
              </a:solidFill>
              <a:latin typeface="Helvetica" pitchFamily="34" charset="0"/>
              <a:ea typeface="ＭＳ Ｐゴシック" pitchFamily="1" charset="-128"/>
            </a:endParaRPr>
          </a:p>
        </p:txBody>
      </p:sp>
      <p:sp>
        <p:nvSpPr>
          <p:cNvPr id="6" name="WordArt 2"/>
          <p:cNvSpPr>
            <a:spLocks noChangeArrowheads="1" noChangeShapeType="1" noTextEdit="1"/>
          </p:cNvSpPr>
          <p:nvPr/>
        </p:nvSpPr>
        <p:spPr bwMode="auto">
          <a:xfrm>
            <a:off x="6516688" y="2813493"/>
            <a:ext cx="2376487" cy="1655763"/>
          </a:xfrm>
          <a:prstGeom prst="rect">
            <a:avLst/>
          </a:prstGeom>
        </p:spPr>
        <p:txBody>
          <a:bodyPr wrap="none" fromWordArt="1">
            <a:prstTxWarp prst="textSlantUp">
              <a:avLst>
                <a:gd name="adj" fmla="val 55556"/>
              </a:avLst>
            </a:prstTxWarp>
          </a:bodyPr>
          <a:lstStyle/>
          <a:p>
            <a:pPr algn="ctr"/>
            <a:r>
              <a:rPr lang="fr-FR" sz="3200" kern="10" dirty="0">
                <a:ln w="9525">
                  <a:solidFill>
                    <a:srgbClr val="000000"/>
                  </a:solidFill>
                  <a:round/>
                  <a:headEnd/>
                  <a:tailEnd/>
                </a:ln>
                <a:solidFill>
                  <a:srgbClr val="FF9900"/>
                </a:solidFill>
                <a:latin typeface="Arial Black"/>
              </a:rPr>
              <a:t>STRATEGIES </a:t>
            </a:r>
          </a:p>
          <a:p>
            <a:pPr algn="ctr"/>
            <a:r>
              <a:rPr lang="fr-FR" sz="3200" kern="10" dirty="0">
                <a:ln w="9525">
                  <a:solidFill>
                    <a:srgbClr val="000000"/>
                  </a:solidFill>
                  <a:round/>
                  <a:headEnd/>
                  <a:tailEnd/>
                </a:ln>
                <a:solidFill>
                  <a:srgbClr val="FF9900"/>
                </a:solidFill>
                <a:latin typeface="Arial Black"/>
              </a:rPr>
              <a:t>D'ADAPTATION</a:t>
            </a:r>
          </a:p>
        </p:txBody>
      </p:sp>
      <p:sp>
        <p:nvSpPr>
          <p:cNvPr id="7" name="AutoShape 2"/>
          <p:cNvSpPr>
            <a:spLocks noChangeArrowheads="1"/>
          </p:cNvSpPr>
          <p:nvPr/>
        </p:nvSpPr>
        <p:spPr bwMode="auto">
          <a:xfrm>
            <a:off x="3927465" y="710284"/>
            <a:ext cx="1352550" cy="971550"/>
          </a:xfrm>
          <a:prstGeom prst="irregularSeal2">
            <a:avLst/>
          </a:prstGeom>
          <a:solidFill>
            <a:srgbClr val="FFFF00"/>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Rapports</a:t>
            </a:r>
          </a:p>
          <a:p>
            <a:pPr algn="ctr" eaLnBrk="0" hangingPunct="0"/>
            <a:r>
              <a:rPr lang="fr-FR" sz="1400" b="1" dirty="0" smtClean="0">
                <a:latin typeface="Helvetica" pitchFamily="34" charset="0"/>
                <a:ea typeface="ＭＳ Ｐゴシック" pitchFamily="1" charset="-128"/>
              </a:rPr>
              <a:t>sociaux</a:t>
            </a:r>
            <a:endParaRPr lang="fr-FR" sz="1400" b="1" dirty="0">
              <a:latin typeface="Helvetica" pitchFamily="34" charset="0"/>
              <a:ea typeface="ＭＳ Ｐゴシック" pitchFamily="1" charset="-128"/>
            </a:endParaRPr>
          </a:p>
        </p:txBody>
      </p:sp>
      <p:sp>
        <p:nvSpPr>
          <p:cNvPr id="8" name="AutoShape 5"/>
          <p:cNvSpPr>
            <a:spLocks noChangeArrowheads="1"/>
          </p:cNvSpPr>
          <p:nvPr/>
        </p:nvSpPr>
        <p:spPr bwMode="auto">
          <a:xfrm>
            <a:off x="4877471" y="638616"/>
            <a:ext cx="1102409" cy="943439"/>
          </a:xfrm>
          <a:prstGeom prst="irregularSeal2">
            <a:avLst/>
          </a:prstGeom>
          <a:solidFill>
            <a:srgbClr val="FFFF00"/>
          </a:solidFill>
          <a:ln w="9525" algn="ctr">
            <a:noFill/>
            <a:miter lim="800000"/>
            <a:headEnd/>
            <a:tailEnd/>
          </a:ln>
          <a:effectLst/>
        </p:spPr>
        <p:txBody>
          <a:bodyPr wrap="none" anchor="ctr"/>
          <a:lstStyle/>
          <a:p>
            <a:pPr algn="ctr" eaLnBrk="0" hangingPunct="0"/>
            <a:r>
              <a:rPr lang="fr-FR" sz="1400" b="1" dirty="0">
                <a:latin typeface="Helvetica" pitchFamily="34" charset="0"/>
                <a:ea typeface="ＭＳ Ｐゴシック" pitchFamily="1" charset="-128"/>
              </a:rPr>
              <a:t>Charge</a:t>
            </a:r>
          </a:p>
          <a:p>
            <a:pPr algn="ctr" eaLnBrk="0" hangingPunct="0"/>
            <a:r>
              <a:rPr lang="fr-FR" sz="1400" b="1" dirty="0" smtClean="0">
                <a:latin typeface="Helvetica" pitchFamily="34" charset="0"/>
                <a:ea typeface="ＭＳ Ｐゴシック" pitchFamily="1" charset="-128"/>
              </a:rPr>
              <a:t>de</a:t>
            </a:r>
          </a:p>
          <a:p>
            <a:pPr algn="ctr" eaLnBrk="0" hangingPunct="0"/>
            <a:r>
              <a:rPr lang="fr-FR" sz="1400" b="1" dirty="0" smtClean="0">
                <a:latin typeface="Helvetica" pitchFamily="34" charset="0"/>
                <a:ea typeface="ＭＳ Ｐゴシック" pitchFamily="1" charset="-128"/>
              </a:rPr>
              <a:t>Travail</a:t>
            </a:r>
            <a:endParaRPr lang="fr-FR" sz="1400" b="1" dirty="0">
              <a:latin typeface="Helvetica" pitchFamily="34" charset="0"/>
              <a:ea typeface="ＭＳ Ｐゴシック" pitchFamily="1" charset="-128"/>
            </a:endParaRPr>
          </a:p>
        </p:txBody>
      </p:sp>
      <p:sp>
        <p:nvSpPr>
          <p:cNvPr id="9" name="AutoShape 2"/>
          <p:cNvSpPr>
            <a:spLocks noChangeArrowheads="1"/>
          </p:cNvSpPr>
          <p:nvPr/>
        </p:nvSpPr>
        <p:spPr bwMode="auto">
          <a:xfrm>
            <a:off x="1814283" y="667875"/>
            <a:ext cx="1516525" cy="1158875"/>
          </a:xfrm>
          <a:prstGeom prst="irregularSeal2">
            <a:avLst/>
          </a:prstGeom>
          <a:solidFill>
            <a:srgbClr val="FFFF00"/>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Marges </a:t>
            </a:r>
          </a:p>
          <a:p>
            <a:pPr algn="ctr" eaLnBrk="0" hangingPunct="0"/>
            <a:r>
              <a:rPr lang="fr-FR" sz="1400" b="1" dirty="0" smtClean="0">
                <a:latin typeface="Helvetica" pitchFamily="34" charset="0"/>
                <a:ea typeface="ＭＳ Ｐゴシック" pitchFamily="1" charset="-128"/>
              </a:rPr>
              <a:t>de</a:t>
            </a:r>
          </a:p>
          <a:p>
            <a:pPr algn="ctr" eaLnBrk="0" hangingPunct="0"/>
            <a:r>
              <a:rPr lang="fr-FR" sz="1400" b="1" dirty="0" smtClean="0">
                <a:latin typeface="Helvetica" pitchFamily="34" charset="0"/>
                <a:ea typeface="ＭＳ Ｐゴシック" pitchFamily="1" charset="-128"/>
              </a:rPr>
              <a:t>Manœuvre</a:t>
            </a:r>
            <a:endParaRPr lang="fr-FR" sz="1400" b="1" dirty="0">
              <a:latin typeface="Helvetica" pitchFamily="34" charset="0"/>
              <a:ea typeface="ＭＳ Ｐゴシック" pitchFamily="1" charset="-128"/>
            </a:endParaRPr>
          </a:p>
        </p:txBody>
      </p:sp>
      <p:sp>
        <p:nvSpPr>
          <p:cNvPr id="10" name="AutoShape 2"/>
          <p:cNvSpPr>
            <a:spLocks noChangeArrowheads="1"/>
          </p:cNvSpPr>
          <p:nvPr/>
        </p:nvSpPr>
        <p:spPr bwMode="auto">
          <a:xfrm>
            <a:off x="5655575" y="856557"/>
            <a:ext cx="1223963" cy="1016000"/>
          </a:xfrm>
          <a:prstGeom prst="irregularSeal2">
            <a:avLst/>
          </a:prstGeom>
          <a:solidFill>
            <a:srgbClr val="FFFF00"/>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Conflit</a:t>
            </a:r>
          </a:p>
          <a:p>
            <a:pPr algn="ctr" eaLnBrk="0" hangingPunct="0"/>
            <a:r>
              <a:rPr lang="fr-FR" sz="1400" b="1" dirty="0" smtClean="0">
                <a:latin typeface="Helvetica" pitchFamily="34" charset="0"/>
                <a:ea typeface="ＭＳ Ｐゴシック" pitchFamily="1" charset="-128"/>
              </a:rPr>
              <a:t>de</a:t>
            </a:r>
          </a:p>
          <a:p>
            <a:pPr algn="ctr" eaLnBrk="0" hangingPunct="0"/>
            <a:r>
              <a:rPr lang="fr-FR" sz="1400" b="1" dirty="0" smtClean="0">
                <a:latin typeface="Helvetica" pitchFamily="34" charset="0"/>
                <a:ea typeface="ＭＳ Ｐゴシック" pitchFamily="1" charset="-128"/>
              </a:rPr>
              <a:t>Valeurs</a:t>
            </a:r>
            <a:endParaRPr lang="fr-FR" sz="1400" b="1" dirty="0">
              <a:latin typeface="Helvetica" pitchFamily="34" charset="0"/>
              <a:ea typeface="ＭＳ Ｐゴシック" pitchFamily="1" charset="-128"/>
            </a:endParaRPr>
          </a:p>
        </p:txBody>
      </p:sp>
      <p:sp>
        <p:nvSpPr>
          <p:cNvPr id="11" name="WordArt 7"/>
          <p:cNvSpPr>
            <a:spLocks noChangeArrowheads="1" noChangeShapeType="1" noTextEdit="1"/>
          </p:cNvSpPr>
          <p:nvPr/>
        </p:nvSpPr>
        <p:spPr bwMode="auto">
          <a:xfrm rot="318847">
            <a:off x="3779838" y="1373631"/>
            <a:ext cx="1584325" cy="792162"/>
          </a:xfrm>
          <a:prstGeom prst="rect">
            <a:avLst/>
          </a:prstGeom>
        </p:spPr>
        <p:txBody>
          <a:bodyPr wrap="none" fromWordArt="1">
            <a:prstTxWarp prst="textSlantUp">
              <a:avLst>
                <a:gd name="adj" fmla="val 35278"/>
              </a:avLst>
            </a:prstTxWarp>
          </a:bodyPr>
          <a:lstStyle/>
          <a:p>
            <a:pPr algn="ctr"/>
            <a:r>
              <a:rPr lang="fr-FR" sz="3600" kern="10" dirty="0">
                <a:ln w="9525">
                  <a:solidFill>
                    <a:srgbClr val="000000"/>
                  </a:solidFill>
                  <a:round/>
                  <a:headEnd/>
                  <a:tailEnd/>
                </a:ln>
                <a:solidFill>
                  <a:srgbClr val="FF9900"/>
                </a:solidFill>
                <a:latin typeface="Arial Black"/>
              </a:rPr>
              <a:t>FACTEURS PS</a:t>
            </a:r>
          </a:p>
        </p:txBody>
      </p:sp>
      <p:cxnSp>
        <p:nvCxnSpPr>
          <p:cNvPr id="14" name="AutoShape 10"/>
          <p:cNvCxnSpPr>
            <a:cxnSpLocks noChangeShapeType="1"/>
            <a:stCxn id="6" idx="0"/>
            <a:endCxn id="11" idx="3"/>
          </p:cNvCxnSpPr>
          <p:nvPr/>
        </p:nvCxnSpPr>
        <p:spPr bwMode="auto">
          <a:xfrm rot="5400000" flipH="1">
            <a:off x="5754688" y="1322831"/>
            <a:ext cx="1570037" cy="2332037"/>
          </a:xfrm>
          <a:prstGeom prst="curvedConnector2">
            <a:avLst/>
          </a:prstGeom>
          <a:noFill/>
          <a:ln w="76200">
            <a:solidFill>
              <a:schemeClr val="tx1"/>
            </a:solidFill>
            <a:round/>
            <a:headEnd type="triangle" w="med" len="med"/>
            <a:tailEnd type="triangle" w="med" len="med"/>
          </a:ln>
          <a:effectLst/>
        </p:spPr>
      </p:cxnSp>
      <p:cxnSp>
        <p:nvCxnSpPr>
          <p:cNvPr id="15" name="AutoShape 11"/>
          <p:cNvCxnSpPr>
            <a:cxnSpLocks noChangeShapeType="1"/>
            <a:stCxn id="16" idx="3"/>
            <a:endCxn id="6" idx="2"/>
          </p:cNvCxnSpPr>
          <p:nvPr/>
        </p:nvCxnSpPr>
        <p:spPr bwMode="auto">
          <a:xfrm flipV="1">
            <a:off x="6110288" y="4008881"/>
            <a:ext cx="1595437" cy="1814512"/>
          </a:xfrm>
          <a:prstGeom prst="curvedConnector2">
            <a:avLst/>
          </a:prstGeom>
          <a:noFill/>
          <a:ln w="76200">
            <a:solidFill>
              <a:schemeClr val="tx1"/>
            </a:solidFill>
            <a:round/>
            <a:headEnd type="triangle" w="med" len="med"/>
            <a:tailEnd type="triangle" w="med" len="med"/>
          </a:ln>
          <a:effectLst/>
        </p:spPr>
      </p:cxnSp>
      <p:sp>
        <p:nvSpPr>
          <p:cNvPr id="16" name="WordArt 12"/>
          <p:cNvSpPr>
            <a:spLocks noChangeArrowheads="1" noChangeShapeType="1" noTextEdit="1"/>
          </p:cNvSpPr>
          <p:nvPr/>
        </p:nvSpPr>
        <p:spPr bwMode="auto">
          <a:xfrm rot="683784">
            <a:off x="3851275" y="5405881"/>
            <a:ext cx="2233613" cy="865187"/>
          </a:xfrm>
          <a:prstGeom prst="rect">
            <a:avLst/>
          </a:prstGeom>
        </p:spPr>
        <p:txBody>
          <a:bodyPr wrap="none" fromWordArt="1">
            <a:prstTxWarp prst="textSlantUp">
              <a:avLst>
                <a:gd name="adj" fmla="val 55556"/>
              </a:avLst>
            </a:prstTxWarp>
          </a:bodyPr>
          <a:lstStyle/>
          <a:p>
            <a:pPr algn="ctr"/>
            <a:r>
              <a:rPr lang="fr-FR" sz="3600" kern="10" dirty="0">
                <a:ln w="9525">
                  <a:solidFill>
                    <a:srgbClr val="000000"/>
                  </a:solidFill>
                  <a:round/>
                  <a:headEnd/>
                  <a:tailEnd/>
                </a:ln>
                <a:solidFill>
                  <a:srgbClr val="FF6600"/>
                </a:solidFill>
                <a:latin typeface="Arial Black"/>
              </a:rPr>
              <a:t>MECANISMES PS</a:t>
            </a:r>
          </a:p>
        </p:txBody>
      </p:sp>
      <p:cxnSp>
        <p:nvCxnSpPr>
          <p:cNvPr id="17" name="AutoShape 13"/>
          <p:cNvCxnSpPr>
            <a:cxnSpLocks noChangeShapeType="1"/>
            <a:stCxn id="18" idx="2"/>
            <a:endCxn id="16" idx="1"/>
          </p:cNvCxnSpPr>
          <p:nvPr/>
        </p:nvCxnSpPr>
        <p:spPr bwMode="auto">
          <a:xfrm rot="16200000" flipH="1">
            <a:off x="2043906" y="4070000"/>
            <a:ext cx="1501775" cy="2062162"/>
          </a:xfrm>
          <a:prstGeom prst="curvedConnector2">
            <a:avLst/>
          </a:prstGeom>
          <a:noFill/>
          <a:ln w="76200">
            <a:solidFill>
              <a:schemeClr val="tx1"/>
            </a:solidFill>
            <a:round/>
            <a:headEnd type="triangle" w="med" len="med"/>
            <a:tailEnd type="triangle" w="med" len="med"/>
          </a:ln>
          <a:effectLst/>
        </p:spPr>
      </p:cxnSp>
      <p:sp>
        <p:nvSpPr>
          <p:cNvPr id="18" name="WordArt 14"/>
          <p:cNvSpPr>
            <a:spLocks noChangeArrowheads="1" noChangeShapeType="1" noTextEdit="1"/>
          </p:cNvSpPr>
          <p:nvPr/>
        </p:nvSpPr>
        <p:spPr bwMode="auto">
          <a:xfrm>
            <a:off x="539750" y="3102418"/>
            <a:ext cx="2447925" cy="1727200"/>
          </a:xfrm>
          <a:prstGeom prst="rect">
            <a:avLst/>
          </a:prstGeom>
        </p:spPr>
        <p:txBody>
          <a:bodyPr wrap="none" fromWordArt="1">
            <a:prstTxWarp prst="textSlantUp">
              <a:avLst>
                <a:gd name="adj" fmla="val 55556"/>
              </a:avLst>
            </a:prstTxWarp>
          </a:bodyPr>
          <a:lstStyle/>
          <a:p>
            <a:pPr algn="ctr"/>
            <a:r>
              <a:rPr lang="fr-FR" sz="3600" kern="10" dirty="0">
                <a:ln w="9525">
                  <a:solidFill>
                    <a:srgbClr val="000000"/>
                  </a:solidFill>
                  <a:round/>
                  <a:headEnd/>
                  <a:tailEnd/>
                </a:ln>
                <a:solidFill>
                  <a:srgbClr val="FF0000"/>
                </a:solidFill>
                <a:latin typeface="Arial Black"/>
              </a:rPr>
              <a:t>TROUBLES PS</a:t>
            </a:r>
          </a:p>
        </p:txBody>
      </p:sp>
      <p:sp>
        <p:nvSpPr>
          <p:cNvPr id="19" name="AutoShape 3"/>
          <p:cNvSpPr>
            <a:spLocks noChangeArrowheads="1"/>
          </p:cNvSpPr>
          <p:nvPr/>
        </p:nvSpPr>
        <p:spPr bwMode="auto">
          <a:xfrm>
            <a:off x="-1" y="2825285"/>
            <a:ext cx="2002971" cy="1253229"/>
          </a:xfrm>
          <a:prstGeom prst="irregularSeal2">
            <a:avLst/>
          </a:prstGeom>
          <a:solidFill>
            <a:schemeClr val="tx1">
              <a:lumMod val="75000"/>
              <a:lumOff val="25000"/>
            </a:schemeClr>
          </a:solidFill>
          <a:ln w="9525">
            <a:solidFill>
              <a:srgbClr val="FFFFFF"/>
            </a:solidFill>
            <a:miter lim="800000"/>
            <a:headEnd/>
            <a:tailEnd/>
          </a:ln>
        </p:spPr>
        <p:txBody>
          <a:bodyPr wrap="none" anchor="ctr"/>
          <a:lstStyle/>
          <a:p>
            <a:pPr algn="ctr" eaLnBrk="0" hangingPunct="0"/>
            <a:r>
              <a:rPr lang="fr-FR" sz="1600" b="1" dirty="0" smtClean="0">
                <a:solidFill>
                  <a:schemeClr val="bg1"/>
                </a:solidFill>
                <a:latin typeface="Helvetica" pitchFamily="34" charset="0"/>
                <a:ea typeface="ＭＳ Ｐゴシック" pitchFamily="1" charset="-128"/>
              </a:rPr>
              <a:t>Fatigue</a:t>
            </a:r>
          </a:p>
          <a:p>
            <a:pPr algn="ctr" eaLnBrk="0" hangingPunct="0"/>
            <a:r>
              <a:rPr lang="fr-FR" sz="1600" b="1" dirty="0" smtClean="0">
                <a:solidFill>
                  <a:schemeClr val="bg1"/>
                </a:solidFill>
                <a:latin typeface="Helvetica" pitchFamily="34" charset="0"/>
                <a:ea typeface="ＭＳ Ｐゴシック" pitchFamily="1" charset="-128"/>
              </a:rPr>
              <a:t>Lassitude</a:t>
            </a:r>
            <a:endParaRPr lang="fr-FR" sz="1600" b="1" dirty="0">
              <a:solidFill>
                <a:schemeClr val="bg1"/>
              </a:solidFill>
              <a:latin typeface="Helvetica" pitchFamily="34" charset="0"/>
              <a:ea typeface="ＭＳ Ｐゴシック" pitchFamily="1" charset="-128"/>
            </a:endParaRPr>
          </a:p>
        </p:txBody>
      </p:sp>
      <p:sp>
        <p:nvSpPr>
          <p:cNvPr id="20" name="AutoShape 9"/>
          <p:cNvSpPr>
            <a:spLocks noChangeArrowheads="1"/>
          </p:cNvSpPr>
          <p:nvPr/>
        </p:nvSpPr>
        <p:spPr bwMode="auto">
          <a:xfrm>
            <a:off x="202974" y="1915874"/>
            <a:ext cx="2322512" cy="1219211"/>
          </a:xfrm>
          <a:prstGeom prst="irregularSeal2">
            <a:avLst/>
          </a:prstGeom>
          <a:solidFill>
            <a:schemeClr val="tx1">
              <a:lumMod val="75000"/>
              <a:lumOff val="25000"/>
            </a:schemeClr>
          </a:solidFill>
          <a:ln w="9525" algn="ctr">
            <a:solidFill>
              <a:srgbClr val="FFFFFF"/>
            </a:solidFill>
            <a:miter lim="800000"/>
            <a:headEnd/>
            <a:tailEnd/>
          </a:ln>
          <a:effectLst/>
        </p:spPr>
        <p:txBody>
          <a:bodyPr wrap="none" anchor="ctr"/>
          <a:lstStyle/>
          <a:p>
            <a:pPr algn="ctr" eaLnBrk="0" hangingPunct="0"/>
            <a:endParaRPr lang="fr-FR" sz="1600" b="1" dirty="0">
              <a:solidFill>
                <a:srgbClr val="00509C"/>
              </a:solidFill>
              <a:latin typeface="Helvetica" pitchFamily="34" charset="0"/>
              <a:ea typeface="ＭＳ Ｐゴシック" pitchFamily="1" charset="-128"/>
            </a:endParaRPr>
          </a:p>
          <a:p>
            <a:pPr algn="ctr" eaLnBrk="0" hangingPunct="0"/>
            <a:r>
              <a:rPr lang="fr-FR" sz="1600" b="1" dirty="0" smtClean="0">
                <a:solidFill>
                  <a:schemeClr val="bg1"/>
                </a:solidFill>
                <a:latin typeface="Helvetica" pitchFamily="34" charset="0"/>
                <a:ea typeface="ＭＳ Ｐゴシック" pitchFamily="1" charset="-128"/>
              </a:rPr>
              <a:t>Angoisse</a:t>
            </a:r>
          </a:p>
          <a:p>
            <a:pPr algn="ctr" eaLnBrk="0" hangingPunct="0"/>
            <a:r>
              <a:rPr lang="fr-FR" sz="1600" b="1" dirty="0" smtClean="0">
                <a:solidFill>
                  <a:schemeClr val="bg1"/>
                </a:solidFill>
                <a:latin typeface="Helvetica" pitchFamily="34" charset="0"/>
                <a:ea typeface="ＭＳ Ｐゴシック" pitchFamily="1" charset="-128"/>
              </a:rPr>
              <a:t>Anxiété</a:t>
            </a:r>
            <a:endParaRPr lang="fr-FR" sz="1600" b="1" dirty="0">
              <a:solidFill>
                <a:schemeClr val="bg1"/>
              </a:solidFill>
              <a:latin typeface="Helvetica" pitchFamily="34" charset="0"/>
              <a:ea typeface="ＭＳ Ｐゴシック" pitchFamily="1" charset="-128"/>
            </a:endParaRPr>
          </a:p>
          <a:p>
            <a:pPr algn="ctr" eaLnBrk="0" hangingPunct="0"/>
            <a:endParaRPr lang="fr-FR" sz="1600" b="1" dirty="0">
              <a:solidFill>
                <a:srgbClr val="00509C"/>
              </a:solidFill>
              <a:latin typeface="Helvetica" pitchFamily="34" charset="0"/>
              <a:ea typeface="ＭＳ Ｐゴシック" pitchFamily="1" charset="-128"/>
            </a:endParaRPr>
          </a:p>
        </p:txBody>
      </p:sp>
      <p:cxnSp>
        <p:nvCxnSpPr>
          <p:cNvPr id="22" name="AutoShape 22"/>
          <p:cNvCxnSpPr>
            <a:cxnSpLocks noChangeShapeType="1"/>
            <a:stCxn id="11" idx="1"/>
            <a:endCxn id="18" idx="0"/>
          </p:cNvCxnSpPr>
          <p:nvPr/>
        </p:nvCxnSpPr>
        <p:spPr bwMode="auto">
          <a:xfrm rot="10800000" flipV="1">
            <a:off x="1763713" y="1834006"/>
            <a:ext cx="2006600" cy="1747837"/>
          </a:xfrm>
          <a:prstGeom prst="curvedConnector2">
            <a:avLst/>
          </a:prstGeom>
          <a:noFill/>
          <a:ln w="76200">
            <a:solidFill>
              <a:schemeClr val="tx1"/>
            </a:solidFill>
            <a:round/>
            <a:headEnd type="triangle" w="med" len="med"/>
            <a:tailEnd type="triangle" w="med" len="med"/>
          </a:ln>
          <a:effectLst/>
        </p:spPr>
      </p:cxnSp>
      <p:sp>
        <p:nvSpPr>
          <p:cNvPr id="23" name="AutoShape 2"/>
          <p:cNvSpPr>
            <a:spLocks noChangeArrowheads="1"/>
          </p:cNvSpPr>
          <p:nvPr/>
        </p:nvSpPr>
        <p:spPr bwMode="auto">
          <a:xfrm>
            <a:off x="2873822" y="675136"/>
            <a:ext cx="1407656" cy="1037554"/>
          </a:xfrm>
          <a:prstGeom prst="irregularSeal2">
            <a:avLst/>
          </a:prstGeom>
          <a:solidFill>
            <a:srgbClr val="FFFF00"/>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Exigences</a:t>
            </a:r>
          </a:p>
          <a:p>
            <a:pPr algn="ctr" eaLnBrk="0" hangingPunct="0"/>
            <a:r>
              <a:rPr lang="fr-FR" sz="1400" b="1" dirty="0" smtClean="0">
                <a:latin typeface="Helvetica" pitchFamily="34" charset="0"/>
                <a:ea typeface="ＭＳ Ｐゴシック" pitchFamily="1" charset="-128"/>
              </a:rPr>
              <a:t>émotionnelles</a:t>
            </a:r>
            <a:endParaRPr lang="fr-FR" sz="1400" b="1" dirty="0">
              <a:latin typeface="Helvetica" pitchFamily="34" charset="0"/>
              <a:ea typeface="ＭＳ Ｐゴシック" pitchFamily="1" charset="-128"/>
            </a:endParaRPr>
          </a:p>
        </p:txBody>
      </p:sp>
      <p:sp>
        <p:nvSpPr>
          <p:cNvPr id="24" name="AutoShape 2"/>
          <p:cNvSpPr>
            <a:spLocks noChangeArrowheads="1"/>
          </p:cNvSpPr>
          <p:nvPr/>
        </p:nvSpPr>
        <p:spPr bwMode="auto">
          <a:xfrm>
            <a:off x="6342739" y="1030731"/>
            <a:ext cx="1683657" cy="1158875"/>
          </a:xfrm>
          <a:prstGeom prst="irregularSeal2">
            <a:avLst/>
          </a:prstGeom>
          <a:solidFill>
            <a:srgbClr val="FFFF00"/>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Insécurité </a:t>
            </a:r>
          </a:p>
          <a:p>
            <a:pPr algn="ctr" eaLnBrk="0" hangingPunct="0"/>
            <a:r>
              <a:rPr lang="fr-FR" sz="1400" b="1" dirty="0" smtClean="0">
                <a:latin typeface="Helvetica" pitchFamily="34" charset="0"/>
                <a:ea typeface="ＭＳ Ｐゴシック" pitchFamily="1" charset="-128"/>
              </a:rPr>
              <a:t>de l’emploi</a:t>
            </a:r>
            <a:endParaRPr lang="fr-FR" sz="1400" b="1" dirty="0">
              <a:latin typeface="Helvetica" pitchFamily="34" charset="0"/>
              <a:ea typeface="ＭＳ Ｐゴシック" pitchFamily="1" charset="-128"/>
            </a:endParaRPr>
          </a:p>
        </p:txBody>
      </p:sp>
      <p:sp>
        <p:nvSpPr>
          <p:cNvPr id="26" name="AutoShape 2"/>
          <p:cNvSpPr>
            <a:spLocks noChangeArrowheads="1"/>
          </p:cNvSpPr>
          <p:nvPr/>
        </p:nvSpPr>
        <p:spPr bwMode="auto">
          <a:xfrm>
            <a:off x="7649029" y="3737653"/>
            <a:ext cx="1494971" cy="863383"/>
          </a:xfrm>
          <a:prstGeom prst="irregularSeal2">
            <a:avLst/>
          </a:prstGeom>
          <a:solidFill>
            <a:schemeClr val="tx2">
              <a:lumMod val="40000"/>
              <a:lumOff val="60000"/>
            </a:schemeClr>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Sérénité</a:t>
            </a:r>
            <a:endParaRPr lang="fr-FR" sz="1400" b="1" dirty="0">
              <a:latin typeface="Helvetica" pitchFamily="34" charset="0"/>
              <a:ea typeface="ＭＳ Ｐゴシック" pitchFamily="1" charset="-128"/>
            </a:endParaRPr>
          </a:p>
        </p:txBody>
      </p:sp>
      <p:sp>
        <p:nvSpPr>
          <p:cNvPr id="27" name="AutoShape 2"/>
          <p:cNvSpPr>
            <a:spLocks noChangeArrowheads="1"/>
          </p:cNvSpPr>
          <p:nvPr/>
        </p:nvSpPr>
        <p:spPr bwMode="auto">
          <a:xfrm>
            <a:off x="4245469" y="5943723"/>
            <a:ext cx="1683657" cy="1158875"/>
          </a:xfrm>
          <a:prstGeom prst="irregularSeal2">
            <a:avLst/>
          </a:prstGeom>
          <a:solidFill>
            <a:schemeClr val="bg1">
              <a:lumMod val="65000"/>
            </a:schemeClr>
          </a:solidFill>
          <a:ln w="9525">
            <a:noFill/>
            <a:miter lim="800000"/>
            <a:headEnd/>
            <a:tailEnd/>
          </a:ln>
        </p:spPr>
        <p:txBody>
          <a:bodyPr wrap="none" anchor="ctr"/>
          <a:lstStyle/>
          <a:p>
            <a:pPr algn="ctr" eaLnBrk="0" hangingPunct="0"/>
            <a:r>
              <a:rPr lang="fr-FR" sz="1400" b="1" dirty="0" smtClean="0">
                <a:latin typeface="Helvetica" pitchFamily="34" charset="0"/>
                <a:ea typeface="ＭＳ Ｐゴシック" pitchFamily="1" charset="-128"/>
              </a:rPr>
              <a:t>Absence de </a:t>
            </a:r>
          </a:p>
          <a:p>
            <a:pPr algn="ctr" eaLnBrk="0" hangingPunct="0"/>
            <a:r>
              <a:rPr lang="fr-FR" sz="1400" b="1" dirty="0" smtClean="0">
                <a:latin typeface="Helvetica" pitchFamily="34" charset="0"/>
                <a:ea typeface="ＭＳ Ｐゴシック" pitchFamily="1" charset="-128"/>
              </a:rPr>
              <a:t>sérénité</a:t>
            </a:r>
          </a:p>
        </p:txBody>
      </p:sp>
      <p:pic>
        <p:nvPicPr>
          <p:cNvPr id="28" name="Picture 9" descr="question"/>
          <p:cNvPicPr>
            <a:picLocks noChangeAspect="1" noChangeArrowheads="1"/>
          </p:cNvPicPr>
          <p:nvPr/>
        </p:nvPicPr>
        <p:blipFill>
          <a:blip r:embed="rId3" cstate="print"/>
          <a:srcRect/>
          <a:stretch>
            <a:fillRect/>
          </a:stretch>
        </p:blipFill>
        <p:spPr bwMode="auto">
          <a:xfrm>
            <a:off x="3265650" y="2840108"/>
            <a:ext cx="2638425" cy="1733550"/>
          </a:xfrm>
          <a:prstGeom prst="rect">
            <a:avLst/>
          </a:prstGeom>
          <a:noFill/>
        </p:spPr>
      </p:pic>
      <p:sp>
        <p:nvSpPr>
          <p:cNvPr id="25" name="Espace réservé du numéro de diapositive 24"/>
          <p:cNvSpPr>
            <a:spLocks noGrp="1"/>
          </p:cNvSpPr>
          <p:nvPr>
            <p:ph type="sldNum" sz="quarter" idx="11"/>
          </p:nvPr>
        </p:nvSpPr>
        <p:spPr/>
        <p:txBody>
          <a:bodyPr/>
          <a:lstStyle/>
          <a:p>
            <a:pPr>
              <a:defRPr/>
            </a:pPr>
            <a:fld id="{FE32716C-8D81-405B-9FF9-A0DCAE0E0D8B}" type="slidenum">
              <a:rPr lang="fr-FR" altLang="en-US" smtClean="0"/>
              <a:pPr>
                <a:defRPr/>
              </a:pPr>
              <a:t>27</a:t>
            </a:fld>
            <a:endParaRPr lang="fr-FR" altLang="en-US"/>
          </a:p>
        </p:txBody>
      </p:sp>
      <p:sp>
        <p:nvSpPr>
          <p:cNvPr id="29" name="ZoneTexte 28"/>
          <p:cNvSpPr txBox="1"/>
          <p:nvPr/>
        </p:nvSpPr>
        <p:spPr>
          <a:xfrm>
            <a:off x="7893698" y="4534679"/>
            <a:ext cx="821094" cy="369332"/>
          </a:xfrm>
          <a:prstGeom prst="rect">
            <a:avLst/>
          </a:prstGeom>
          <a:solidFill>
            <a:schemeClr val="tx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rgbClr val="002060"/>
                </a:solidFill>
              </a:rPr>
              <a:t>87%</a:t>
            </a:r>
            <a:endParaRPr lang="fr-FR" dirty="0">
              <a:solidFill>
                <a:srgbClr val="002060"/>
              </a:solidFill>
            </a:endParaRPr>
          </a:p>
        </p:txBody>
      </p:sp>
      <p:sp>
        <p:nvSpPr>
          <p:cNvPr id="30" name="ZoneTexte 29"/>
          <p:cNvSpPr txBox="1"/>
          <p:nvPr/>
        </p:nvSpPr>
        <p:spPr>
          <a:xfrm>
            <a:off x="5747657" y="6363478"/>
            <a:ext cx="94101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13%</a:t>
            </a:r>
            <a:endParaRPr lang="fr-FR" dirty="0"/>
          </a:p>
        </p:txBody>
      </p:sp>
      <p:sp>
        <p:nvSpPr>
          <p:cNvPr id="32" name="ZoneTexte 31"/>
          <p:cNvSpPr txBox="1"/>
          <p:nvPr/>
        </p:nvSpPr>
        <p:spPr>
          <a:xfrm>
            <a:off x="133739" y="1962572"/>
            <a:ext cx="87707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dirty="0" smtClean="0"/>
              <a:t>2,5%</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500"/>
                            </p:stCondLst>
                            <p:childTnLst>
                              <p:par>
                                <p:cTn id="16" presetID="3" presetClass="entr" presetSubtype="5"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vertical)">
                                      <p:cBhvr>
                                        <p:cTn id="18" dur="500"/>
                                        <p:tgtEl>
                                          <p:spTgt spid="23"/>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1500"/>
                            </p:stCondLst>
                            <p:childTnLst>
                              <p:par>
                                <p:cTn id="24" presetID="3" presetClass="entr" presetSubtype="5"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vertical)">
                                      <p:cBhvr>
                                        <p:cTn id="26" dur="500"/>
                                        <p:tgtEl>
                                          <p:spTgt spid="8"/>
                                        </p:tgtEl>
                                      </p:cBhvr>
                                    </p:animEffect>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par>
                          <p:cTn id="31" fill="hold">
                            <p:stCondLst>
                              <p:cond delay="2500"/>
                            </p:stCondLst>
                            <p:childTnLst>
                              <p:par>
                                <p:cTn id="32" presetID="3" presetClass="entr" presetSubtype="5"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53"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par>
                          <p:cTn id="61" fill="hold">
                            <p:stCondLst>
                              <p:cond delay="0"/>
                            </p:stCondLst>
                            <p:childTnLst>
                              <p:par>
                                <p:cTn id="62" presetID="53"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childTnLst>
                          </p:cTn>
                        </p:par>
                        <p:par>
                          <p:cTn id="72" fill="hold">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par>
                          <p:cTn id="84" fill="hold">
                            <p:stCondLst>
                              <p:cond delay="500"/>
                            </p:stCondLst>
                            <p:childTnLst>
                              <p:par>
                                <p:cTn id="85" presetID="2" presetClass="entr" presetSubtype="8"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0-#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childTnLst>
                          </p:cTn>
                        </p:par>
                        <p:par>
                          <p:cTn id="89" fill="hold">
                            <p:stCondLst>
                              <p:cond delay="1000"/>
                            </p:stCondLst>
                            <p:childTnLst>
                              <p:par>
                                <p:cTn id="90" presetID="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0-#ppt_w/2"/>
                                          </p:val>
                                        </p:tav>
                                        <p:tav tm="100000">
                                          <p:val>
                                            <p:strVal val="#ppt_x"/>
                                          </p:val>
                                        </p:tav>
                                      </p:tavLst>
                                    </p:anim>
                                    <p:anim calcmode="lin" valueType="num">
                                      <p:cBhvr additive="base">
                                        <p:cTn id="93" dur="500" fill="hold"/>
                                        <p:tgtEl>
                                          <p:spTgt spid="20"/>
                                        </p:tgtEl>
                                        <p:attrNameLst>
                                          <p:attrName>ppt_y</p:attrName>
                                        </p:attrNameLst>
                                      </p:cBhvr>
                                      <p:tavLst>
                                        <p:tav tm="0">
                                          <p:val>
                                            <p:strVal val="#ppt_y"/>
                                          </p:val>
                                        </p:tav>
                                        <p:tav tm="100000">
                                          <p:val>
                                            <p:strVal val="#ppt_y"/>
                                          </p:val>
                                        </p:tav>
                                      </p:tavLst>
                                    </p:anim>
                                  </p:childTnLst>
                                </p:cTn>
                              </p:par>
                            </p:childTnLst>
                          </p:cTn>
                        </p:par>
                        <p:par>
                          <p:cTn id="94" fill="hold">
                            <p:stCondLst>
                              <p:cond delay="1500"/>
                            </p:stCondLst>
                            <p:childTnLst>
                              <p:par>
                                <p:cTn id="95" presetID="2" presetClass="entr" presetSubtype="8"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0-#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childTnLst>
                          </p:cTn>
                        </p:par>
                        <p:par>
                          <p:cTn id="99" fill="hold">
                            <p:stCondLst>
                              <p:cond delay="2000"/>
                            </p:stCondLst>
                            <p:childTnLst>
                              <p:par>
                                <p:cTn id="100" presetID="53"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500" fill="hold"/>
                                        <p:tgtEl>
                                          <p:spTgt spid="18"/>
                                        </p:tgtEl>
                                        <p:attrNameLst>
                                          <p:attrName>ppt_w</p:attrName>
                                        </p:attrNameLst>
                                      </p:cBhvr>
                                      <p:tavLst>
                                        <p:tav tm="0">
                                          <p:val>
                                            <p:fltVal val="0"/>
                                          </p:val>
                                        </p:tav>
                                        <p:tav tm="100000">
                                          <p:val>
                                            <p:strVal val="#ppt_w"/>
                                          </p:val>
                                        </p:tav>
                                      </p:tavLst>
                                    </p:anim>
                                    <p:anim calcmode="lin" valueType="num">
                                      <p:cBhvr>
                                        <p:cTn id="103" dur="500" fill="hold"/>
                                        <p:tgtEl>
                                          <p:spTgt spid="18"/>
                                        </p:tgtEl>
                                        <p:attrNameLst>
                                          <p:attrName>ppt_h</p:attrName>
                                        </p:attrNameLst>
                                      </p:cBhvr>
                                      <p:tavLst>
                                        <p:tav tm="0">
                                          <p:val>
                                            <p:fltVal val="0"/>
                                          </p:val>
                                        </p:tav>
                                        <p:tav tm="100000">
                                          <p:val>
                                            <p:strVal val="#ppt_h"/>
                                          </p:val>
                                        </p:tav>
                                      </p:tavLst>
                                    </p:anim>
                                    <p:animEffect transition="in" filter="fade">
                                      <p:cBhvr>
                                        <p:cTn id="104" dur="500"/>
                                        <p:tgtEl>
                                          <p:spTgt spid="18"/>
                                        </p:tgtEl>
                                      </p:cBhvr>
                                    </p:animEffect>
                                  </p:childTnLst>
                                </p:cTn>
                              </p:par>
                            </p:childTnLst>
                          </p:cTn>
                        </p:par>
                        <p:par>
                          <p:cTn id="105" fill="hold">
                            <p:stCondLst>
                              <p:cond delay="2500"/>
                            </p:stCondLst>
                            <p:childTnLst>
                              <p:par>
                                <p:cTn id="106" presetID="2" presetClass="entr" presetSubtype="4"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500" fill="hold"/>
                                        <p:tgtEl>
                                          <p:spTgt spid="31"/>
                                        </p:tgtEl>
                                        <p:attrNameLst>
                                          <p:attrName>ppt_x</p:attrName>
                                        </p:attrNameLst>
                                      </p:cBhvr>
                                      <p:tavLst>
                                        <p:tav tm="0">
                                          <p:val>
                                            <p:strVal val="#ppt_x"/>
                                          </p:val>
                                        </p:tav>
                                        <p:tav tm="100000">
                                          <p:val>
                                            <p:strVal val="#ppt_x"/>
                                          </p:val>
                                        </p:tav>
                                      </p:tavLst>
                                    </p:anim>
                                    <p:anim calcmode="lin" valueType="num">
                                      <p:cBhvr additive="base">
                                        <p:cTn id="109" dur="500" fill="hold"/>
                                        <p:tgtEl>
                                          <p:spTgt spid="31"/>
                                        </p:tgtEl>
                                        <p:attrNameLst>
                                          <p:attrName>ppt_y</p:attrName>
                                        </p:attrNameLst>
                                      </p:cBhvr>
                                      <p:tavLst>
                                        <p:tav tm="0">
                                          <p:val>
                                            <p:strVal val="1+#ppt_h/2"/>
                                          </p:val>
                                        </p:tav>
                                        <p:tav tm="100000">
                                          <p:val>
                                            <p:strVal val="#ppt_y"/>
                                          </p:val>
                                        </p:tav>
                                      </p:tavLst>
                                    </p:anim>
                                  </p:childTnLst>
                                </p:cTn>
                              </p:par>
                            </p:childTnLst>
                          </p:cTn>
                        </p:par>
                        <p:par>
                          <p:cTn id="110" fill="hold">
                            <p:stCondLst>
                              <p:cond delay="3000"/>
                            </p:stCondLst>
                            <p:childTnLst>
                              <p:par>
                                <p:cTn id="111" presetID="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0-#ppt_w/2"/>
                                          </p:val>
                                        </p:tav>
                                        <p:tav tm="100000">
                                          <p:val>
                                            <p:strVal val="#ppt_x"/>
                                          </p:val>
                                        </p:tav>
                                      </p:tavLst>
                                    </p:anim>
                                    <p:anim calcmode="lin" valueType="num">
                                      <p:cBhvr additive="base">
                                        <p:cTn id="1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autoUpdateAnimBg="0"/>
      <p:bldP spid="6" grpId="0"/>
      <p:bldP spid="7" grpId="0" animBg="1"/>
      <p:bldP spid="8" grpId="0" animBg="1"/>
      <p:bldP spid="9" grpId="0" animBg="1"/>
      <p:bldP spid="10" grpId="0" animBg="1"/>
      <p:bldP spid="11" grpId="0"/>
      <p:bldP spid="16" grpId="0"/>
      <p:bldP spid="18" grpId="0" animBg="1"/>
      <p:bldP spid="19" grpId="0" animBg="1" autoUpdateAnimBg="0"/>
      <p:bldP spid="20" grpId="0" animBg="1" autoUpdateAnimBg="0"/>
      <p:bldP spid="23" grpId="0" animBg="1"/>
      <p:bldP spid="24" grpId="0" animBg="1"/>
      <p:bldP spid="26" grpId="0" animBg="1"/>
      <p:bldP spid="27" grpId="0" animBg="1"/>
      <p:bldP spid="29" grpId="0" animBg="1"/>
      <p:bldP spid="30"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7813"/>
            <a:ext cx="8229600" cy="804862"/>
          </a:xfrm>
        </p:spPr>
        <p:txBody>
          <a:bodyPr/>
          <a:lstStyle/>
          <a:p>
            <a:r>
              <a:rPr lang="fr-FR" dirty="0" smtClean="0"/>
              <a:t>Sérénité indicateur de désadaptation ? </a:t>
            </a:r>
          </a:p>
        </p:txBody>
      </p:sp>
      <p:sp>
        <p:nvSpPr>
          <p:cNvPr id="184323" name="Rectangle 3"/>
          <p:cNvSpPr>
            <a:spLocks noChangeArrowheads="1"/>
          </p:cNvSpPr>
          <p:nvPr/>
        </p:nvSpPr>
        <p:spPr bwMode="auto">
          <a:xfrm>
            <a:off x="0" y="2209800"/>
            <a:ext cx="9144000" cy="0"/>
          </a:xfrm>
          <a:prstGeom prst="rect">
            <a:avLst/>
          </a:prstGeom>
          <a:noFill/>
          <a:ln w="9525">
            <a:noFill/>
            <a:miter lim="800000"/>
            <a:headEnd/>
            <a:tailEnd/>
          </a:ln>
          <a:effectLst/>
        </p:spPr>
        <p:txBody>
          <a:bodyPr wrap="none" anchor="ctr">
            <a:spAutoFit/>
          </a:bodyPr>
          <a:lstStyle/>
          <a:p>
            <a:endParaRPr lang="fr-FR"/>
          </a:p>
        </p:txBody>
      </p:sp>
      <p:graphicFrame>
        <p:nvGraphicFramePr>
          <p:cNvPr id="184324" name="Object 4"/>
          <p:cNvGraphicFramePr>
            <a:graphicFrameLocks noChangeAspect="1"/>
          </p:cNvGraphicFramePr>
          <p:nvPr/>
        </p:nvGraphicFramePr>
        <p:xfrm>
          <a:off x="30162" y="1194858"/>
          <a:ext cx="9113838" cy="5075238"/>
        </p:xfrm>
        <a:graphic>
          <a:graphicData uri="http://schemas.openxmlformats.org/presentationml/2006/ole">
            <p:oleObj spid="_x0000_s458754" name="Graphique" r:id="rId4" imgW="5867215" imgH="3267151" progId="MSGraph.Chart.8">
              <p:embed/>
            </p:oleObj>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28</a:t>
            </a:fld>
            <a:endParaRPr lang="fr-FR"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itre 1"/>
          <p:cNvSpPr>
            <a:spLocks noGrp="1"/>
          </p:cNvSpPr>
          <p:nvPr>
            <p:ph type="title" idx="4294967295"/>
          </p:nvPr>
        </p:nvSpPr>
        <p:spPr>
          <a:xfrm>
            <a:off x="457200" y="277813"/>
            <a:ext cx="8229600" cy="538162"/>
          </a:xfrm>
        </p:spPr>
        <p:txBody>
          <a:bodyPr/>
          <a:lstStyle/>
          <a:p>
            <a:pPr eaLnBrk="1" hangingPunct="1"/>
            <a:r>
              <a:rPr lang="fr-FR" sz="2400" smtClean="0"/>
              <a:t>Questions sur les facteurs de risque psychosociaux</a:t>
            </a:r>
          </a:p>
        </p:txBody>
      </p:sp>
      <p:graphicFrame>
        <p:nvGraphicFramePr>
          <p:cNvPr id="359487" name="Group 63"/>
          <p:cNvGraphicFramePr>
            <a:graphicFrameLocks noGrp="1"/>
          </p:cNvGraphicFramePr>
          <p:nvPr/>
        </p:nvGraphicFramePr>
        <p:xfrm>
          <a:off x="0" y="831850"/>
          <a:ext cx="9144000" cy="6043930"/>
        </p:xfrm>
        <a:graphic>
          <a:graphicData uri="http://schemas.openxmlformats.org/drawingml/2006/table">
            <a:tbl>
              <a:tblPr/>
              <a:tblGrid>
                <a:gridCol w="4148138"/>
                <a:gridCol w="4995862"/>
              </a:tblGrid>
              <a:tr h="571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Verdana" pitchFamily="34" charset="0"/>
                          <a:cs typeface="Arial" charset="0"/>
                        </a:rPr>
                        <a:t>Axes définis dans le rapport du Collège d’expertise  (avril 2011)</a:t>
                      </a:r>
                      <a:endParaRPr kumimoji="0" lang="fr-FR" sz="16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Verdana" pitchFamily="34" charset="0"/>
                          <a:cs typeface="Arial" charset="0"/>
                        </a:rPr>
                        <a:t>Questions  du questionnaire Evrest National en violet et bleu pour PACA</a:t>
                      </a:r>
                      <a:endParaRPr kumimoji="0" lang="fr-FR" sz="1600" b="1"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r>
              <a:tr h="1208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Intensité du travail et temps de travail</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Difficultés liées à la pression temporelle</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Interruptions d’activité perturbant le travail</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Devoir traiter trop vite une opération qui demande plus de soin</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Devoir penser à trop de choses à la fois</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Avoir du mal à concilier vie pro et vie perso</a:t>
                      </a:r>
                      <a:endParaRPr kumimoji="0" lang="fr-FR" sz="1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1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Exigences émotionnelles</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smtClean="0">
                          <a:ln>
                            <a:noFill/>
                          </a:ln>
                          <a:solidFill>
                            <a:srgbClr val="CC00FF"/>
                          </a:solidFill>
                          <a:effectLst/>
                          <a:latin typeface="Calibri" pitchFamily="34" charset="0"/>
                          <a:cs typeface="Arial" charset="0"/>
                        </a:rPr>
                        <a:t>Contact avec le public. </a:t>
                      </a:r>
                      <a:r>
                        <a:rPr kumimoji="0" lang="fr-FR" sz="1400" b="1" i="0" u="none" strike="noStrike" cap="none" normalizeH="0" baseline="0" smtClean="0">
                          <a:ln>
                            <a:noFill/>
                          </a:ln>
                          <a:solidFill>
                            <a:srgbClr val="0000FF"/>
                          </a:solidFill>
                          <a:effectLst/>
                          <a:latin typeface="Calibri" pitchFamily="34" charset="0"/>
                          <a:cs typeface="Arial" charset="0"/>
                        </a:rPr>
                        <a:t>Tension avec le public</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smtClean="0">
                          <a:ln>
                            <a:noFill/>
                          </a:ln>
                          <a:solidFill>
                            <a:srgbClr val="CC00FF"/>
                          </a:solidFill>
                          <a:effectLst/>
                          <a:latin typeface="Calibri" pitchFamily="34" charset="0"/>
                          <a:cs typeface="Arial" charset="0"/>
                        </a:rPr>
                        <a:t>Pression psychologique</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smtClean="0">
                          <a:ln>
                            <a:noFill/>
                          </a:ln>
                          <a:solidFill>
                            <a:srgbClr val="0000FF"/>
                          </a:solidFill>
                          <a:effectLst/>
                          <a:latin typeface="Calibri" pitchFamily="34" charset="0"/>
                          <a:cs typeface="Arial" charset="0"/>
                        </a:rPr>
                        <a:t>Avoir peur au travail</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smtClean="0">
                          <a:ln>
                            <a:noFill/>
                          </a:ln>
                          <a:solidFill>
                            <a:srgbClr val="0000FF"/>
                          </a:solidFill>
                          <a:effectLst/>
                          <a:latin typeface="Calibri" pitchFamily="34" charset="0"/>
                          <a:cs typeface="Arial" charset="0"/>
                        </a:rPr>
                        <a:t>Contact avec la détresse</a:t>
                      </a:r>
                      <a:endParaRPr kumimoji="0" lang="fr-FR" sz="1400" b="1" i="0" u="none" strike="noStrike" cap="none" normalizeH="0" baseline="0" smtClean="0">
                        <a:ln>
                          <a:noFill/>
                        </a:ln>
                        <a:solidFill>
                          <a:srgbClr val="00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3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Manque d’autonomie</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Ne pas choisir soi-même la façon de procéder</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Le travail ne permet pas d’apprendre des choses</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Ne pas connaitre son planning 15 jours à l’avance</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Ne pas être consulter lors des restructurations</a:t>
                      </a:r>
                      <a:endParaRPr kumimoji="0" lang="fr-FR" sz="1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3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Mauvaise qualité des rapports sociaux au travail</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Travail pas reconnu par l’entourage professionnel</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Pas de possibilités d’entraide, de coopération</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Relations avec les collègues et la hiérarchie insatisfaisantes</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Ordres contradictoires</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Explications pas claires</a:t>
                      </a:r>
                      <a:endParaRPr kumimoji="0" lang="fr-FR" sz="1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Souffrance éthique</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Faire des choses que l’on désapprouve</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Ne pas avoir les moyens de faire un travail de bonne qualité</a:t>
                      </a:r>
                      <a:endParaRPr kumimoji="0" lang="fr-FR" sz="1400" b="0" i="0" u="none" strike="noStrike" cap="none" normalizeH="0" baseline="0" dirty="0" smtClean="0">
                        <a:ln>
                          <a:noFill/>
                        </a:ln>
                        <a:solidFill>
                          <a:srgbClr val="CC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7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cs typeface="Arial" charset="0"/>
                        </a:rPr>
                        <a:t>Insécurité de la situation de travail</a:t>
                      </a:r>
                      <a:endParaRPr kumimoji="0" lang="fr-F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0" i="0" u="none" strike="noStrike" cap="none" normalizeH="0" baseline="0" dirty="0" smtClean="0">
                          <a:ln>
                            <a:noFill/>
                          </a:ln>
                          <a:solidFill>
                            <a:srgbClr val="CC00FF"/>
                          </a:solidFill>
                          <a:effectLst/>
                          <a:latin typeface="Calibri" pitchFamily="34" charset="0"/>
                          <a:cs typeface="Arial" charset="0"/>
                        </a:rPr>
                        <a:t>Travailler avec la peur de perdre son emploi</a:t>
                      </a: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fr-FR" sz="1400" b="1" i="0" u="none" strike="noStrike" cap="none" normalizeH="0" baseline="0" dirty="0" smtClean="0">
                          <a:ln>
                            <a:noFill/>
                          </a:ln>
                          <a:solidFill>
                            <a:srgbClr val="0000FF"/>
                          </a:solidFill>
                          <a:effectLst/>
                          <a:latin typeface="Calibri" pitchFamily="34" charset="0"/>
                          <a:cs typeface="Arial" charset="0"/>
                        </a:rPr>
                        <a:t>Ne pas être capable de faire le même travail jusqu’à 60 ans</a:t>
                      </a:r>
                      <a:endParaRPr kumimoji="0" lang="fr-FR" sz="1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Espace réservé du numéro de diapositive 3"/>
          <p:cNvSpPr>
            <a:spLocks noGrp="1"/>
          </p:cNvSpPr>
          <p:nvPr>
            <p:ph type="sldNum" sz="quarter" idx="11"/>
          </p:nvPr>
        </p:nvSpPr>
        <p:spPr/>
        <p:txBody>
          <a:bodyPr/>
          <a:lstStyle/>
          <a:p>
            <a:pPr>
              <a:defRPr/>
            </a:pPr>
            <a:fld id="{FE32716C-8D81-405B-9FF9-A0DCAE0E0D8B}" type="slidenum">
              <a:rPr lang="fr-FR" altLang="en-US" smtClean="0"/>
              <a:pPr>
                <a:defRPr/>
              </a:pPr>
              <a:t>29</a:t>
            </a:fld>
            <a:endParaRPr lang="fr-FR"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730250" y="1517650"/>
            <a:ext cx="8229600" cy="2751138"/>
          </a:xfr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spcBef>
                <a:spcPct val="0"/>
              </a:spcBef>
              <a:buFont typeface="Wingdings" pitchFamily="2" charset="2"/>
              <a:buNone/>
            </a:pPr>
            <a:endParaRPr lang="fr-FR" sz="4000" b="1" dirty="0" smtClean="0">
              <a:solidFill>
                <a:srgbClr val="0099CC"/>
              </a:solidFill>
              <a:latin typeface="+mj-lt"/>
              <a:ea typeface="+mj-ea"/>
              <a:cs typeface="+mj-cs"/>
            </a:endParaRPr>
          </a:p>
          <a:p>
            <a:pPr lvl="2" algn="ctr" eaLnBrk="1" hangingPunct="1">
              <a:spcBef>
                <a:spcPct val="0"/>
              </a:spcBef>
            </a:pPr>
            <a:r>
              <a:rPr lang="fr-FR" sz="4000" b="1" dirty="0" smtClean="0">
                <a:solidFill>
                  <a:srgbClr val="0099CC"/>
                </a:solidFill>
                <a:latin typeface="+mj-lt"/>
                <a:ea typeface="+mj-ea"/>
                <a:cs typeface="+mj-cs"/>
              </a:rPr>
              <a:t>Avancement de l’observatoire</a:t>
            </a:r>
          </a:p>
        </p:txBody>
      </p:sp>
      <p:sp>
        <p:nvSpPr>
          <p:cNvPr id="3" name="Espace réservé du numéro de diapositive 2"/>
          <p:cNvSpPr>
            <a:spLocks noGrp="1"/>
          </p:cNvSpPr>
          <p:nvPr>
            <p:ph type="sldNum" sz="quarter" idx="11"/>
          </p:nvPr>
        </p:nvSpPr>
        <p:spPr/>
        <p:txBody>
          <a:bodyPr/>
          <a:lstStyle/>
          <a:p>
            <a:pPr>
              <a:defRPr/>
            </a:pPr>
            <a:fld id="{2F6312F3-82B5-4024-92C9-3C6A1B802268}" type="slidenum">
              <a:rPr lang="fr-FR" altLang="en-US" smtClean="0"/>
              <a:pPr>
                <a:defRPr/>
              </a:pPr>
              <a:t>3</a:t>
            </a:fld>
            <a:endParaRPr lang="fr-FR"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4"/>
            <a:ext cx="8229600" cy="619654"/>
          </a:xfrm>
        </p:spPr>
        <p:txBody>
          <a:bodyPr/>
          <a:lstStyle/>
          <a:p>
            <a:r>
              <a:rPr lang="fr-FR" dirty="0" smtClean="0"/>
              <a:t>Principaux « facteurs de risque »</a:t>
            </a:r>
            <a:endParaRPr lang="fr-FR" dirty="0"/>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30</a:t>
            </a:fld>
            <a:endParaRPr lang="fr-FR" altLang="en-US" dirty="0"/>
          </a:p>
        </p:txBody>
      </p:sp>
      <p:graphicFrame>
        <p:nvGraphicFramePr>
          <p:cNvPr id="6" name="Graphique 5"/>
          <p:cNvGraphicFramePr/>
          <p:nvPr/>
        </p:nvGraphicFramePr>
        <p:xfrm>
          <a:off x="0" y="1004046"/>
          <a:ext cx="9143999" cy="58539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p:cTn id="7" dur="500" fill="hold"/>
                                        <p:tgtEl>
                                          <p:spTgt spid="6">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9"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dirty="0" smtClean="0"/>
              <a:t>Facteurs de risques pour la sérénité :</a:t>
            </a:r>
            <a:br>
              <a:rPr lang="fr-FR" dirty="0" smtClean="0"/>
            </a:br>
            <a:r>
              <a:rPr lang="fr-FR" dirty="0" smtClean="0"/>
              <a:t>Odds Ratio et intervalles de confiance</a:t>
            </a:r>
          </a:p>
        </p:txBody>
      </p:sp>
      <p:graphicFrame>
        <p:nvGraphicFramePr>
          <p:cNvPr id="4" name="Graphique 3"/>
          <p:cNvGraphicFramePr/>
          <p:nvPr/>
        </p:nvGraphicFramePr>
        <p:xfrm>
          <a:off x="1" y="1397000"/>
          <a:ext cx="89408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31</a:t>
            </a:fld>
            <a:endParaRPr lang="fr-FR" altLang="en-US"/>
          </a:p>
        </p:txBody>
      </p:sp>
      <p:sp>
        <p:nvSpPr>
          <p:cNvPr id="6" name="ZoneTexte 5"/>
          <p:cNvSpPr txBox="1"/>
          <p:nvPr/>
        </p:nvSpPr>
        <p:spPr>
          <a:xfrm>
            <a:off x="1422400" y="3217334"/>
            <a:ext cx="694267" cy="369332"/>
          </a:xfrm>
          <a:prstGeom prst="rect">
            <a:avLst/>
          </a:prstGeom>
          <a:noFill/>
        </p:spPr>
        <p:txBody>
          <a:bodyPr wrap="square" rtlCol="0">
            <a:spAutoFit/>
          </a:bodyPr>
          <a:lstStyle/>
          <a:p>
            <a:r>
              <a:rPr lang="fr-FR" dirty="0" smtClean="0"/>
              <a:t>1</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Facteurs de risques pour la présence d’un signe de souffrance en lien avec le travail :</a:t>
            </a:r>
          </a:p>
        </p:txBody>
      </p:sp>
      <p:graphicFrame>
        <p:nvGraphicFramePr>
          <p:cNvPr id="5" name="Tableau 4"/>
          <p:cNvGraphicFramePr>
            <a:graphicFrameLocks noGrp="1"/>
          </p:cNvGraphicFramePr>
          <p:nvPr/>
        </p:nvGraphicFramePr>
        <p:xfrm>
          <a:off x="253999" y="1439332"/>
          <a:ext cx="8534402" cy="4826262"/>
        </p:xfrm>
        <a:graphic>
          <a:graphicData uri="http://schemas.openxmlformats.org/drawingml/2006/table">
            <a:tbl>
              <a:tblPr/>
              <a:tblGrid>
                <a:gridCol w="3526438"/>
                <a:gridCol w="1251991"/>
                <a:gridCol w="1251991"/>
                <a:gridCol w="1251991"/>
                <a:gridCol w="1251991"/>
              </a:tblGrid>
              <a:tr h="524934">
                <a:tc>
                  <a:txBody>
                    <a:bodyPr/>
                    <a:lstStyle/>
                    <a:p>
                      <a:pPr>
                        <a:spcAft>
                          <a:spcPts val="0"/>
                        </a:spcAft>
                      </a:pPr>
                      <a:r>
                        <a:rPr lang="fr-FR" sz="1600" dirty="0">
                          <a:solidFill>
                            <a:srgbClr val="000000"/>
                          </a:solidFill>
                          <a:latin typeface="Arial"/>
                          <a:ea typeface="Times New Roman"/>
                          <a:cs typeface="Arial"/>
                        </a:rPr>
                        <a:t>Trouble psychique en lien probable ou certain</a:t>
                      </a:r>
                      <a:endParaRPr lang="fr-FR"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solidFill>
                            <a:srgbClr val="000000"/>
                          </a:solidFill>
                          <a:latin typeface="Arial"/>
                          <a:ea typeface="Times New Roman"/>
                          <a:cs typeface="Arial"/>
                        </a:rPr>
                        <a:t>Signif.</a:t>
                      </a:r>
                      <a:endParaRPr lang="fr-FR" sz="16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solidFill>
                            <a:srgbClr val="000000"/>
                          </a:solidFill>
                          <a:latin typeface="Arial"/>
                          <a:ea typeface="Times New Roman"/>
                          <a:cs typeface="Arial"/>
                        </a:rPr>
                        <a:t>Odds Ratio</a:t>
                      </a:r>
                      <a:endParaRPr lang="fr-FR" sz="16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solidFill>
                            <a:srgbClr val="000000"/>
                          </a:solidFill>
                          <a:latin typeface="Arial"/>
                          <a:ea typeface="Times New Roman"/>
                          <a:cs typeface="Arial"/>
                        </a:rPr>
                        <a:t>Borne inférieure</a:t>
                      </a:r>
                      <a:endParaRPr lang="fr-FR" sz="16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solidFill>
                            <a:srgbClr val="000000"/>
                          </a:solidFill>
                          <a:latin typeface="Arial"/>
                          <a:ea typeface="Times New Roman"/>
                          <a:cs typeface="Arial"/>
                        </a:rPr>
                        <a:t>Borne supérieure</a:t>
                      </a:r>
                      <a:endParaRPr lang="fr-FR" sz="16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127">
                <a:tc>
                  <a:txBody>
                    <a:bodyPr/>
                    <a:lstStyle/>
                    <a:p>
                      <a:pPr algn="l" fontAlgn="t"/>
                      <a:r>
                        <a:rPr lang="fr-FR" sz="1600" b="0" i="0" u="none" strike="noStrike">
                          <a:solidFill>
                            <a:srgbClr val="000000"/>
                          </a:solidFill>
                          <a:latin typeface="Arial"/>
                        </a:rPr>
                        <a:t>Abandon perturbe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fr-FR" sz="1600" b="0" i="0" u="none" strike="noStrike">
                          <a:solidFill>
                            <a:srgbClr val="000000"/>
                          </a:solidFill>
                          <a:latin typeface="Arial"/>
                        </a:rPr>
                        <a:t>,000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fr-FR" sz="1600" b="0" i="0" u="none" strike="noStrike">
                          <a:solidFill>
                            <a:srgbClr val="000000"/>
                          </a:solidFill>
                          <a:latin typeface="Arial"/>
                        </a:rPr>
                        <a:t>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fr-FR" sz="1600" b="0" i="0" u="none" strike="noStrike">
                          <a:solidFill>
                            <a:srgbClr val="000000"/>
                          </a:solidFill>
                          <a:latin typeface="Arial"/>
                        </a:rPr>
                        <a:t>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fr-FR" sz="1600" b="0" i="0" u="none" strike="noStrike">
                          <a:solidFill>
                            <a:srgbClr val="000000"/>
                          </a:solidFill>
                          <a:latin typeface="Arial"/>
                        </a:rPr>
                        <a:t>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63677">
                <a:tc>
                  <a:txBody>
                    <a:bodyPr/>
                    <a:lstStyle/>
                    <a:p>
                      <a:pPr algn="l" fontAlgn="t"/>
                      <a:r>
                        <a:rPr lang="fr-FR" sz="1600" b="0" i="0" u="none" strike="noStrike">
                          <a:solidFill>
                            <a:srgbClr val="000000"/>
                          </a:solidFill>
                          <a:latin typeface="Arial"/>
                        </a:rPr>
                        <a:t>Conciliation vie perso vie pro difficile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9040">
                <a:tc>
                  <a:txBody>
                    <a:bodyPr/>
                    <a:lstStyle/>
                    <a:p>
                      <a:pPr algn="l" fontAlgn="t"/>
                      <a:r>
                        <a:rPr lang="fr-FR" sz="1600" b="0" i="0" u="none" strike="noStrike">
                          <a:solidFill>
                            <a:srgbClr val="000000"/>
                          </a:solidFill>
                          <a:latin typeface="Arial"/>
                        </a:rPr>
                        <a:t>Relation hiérarchie insatisfaisante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2220">
                <a:tc>
                  <a:txBody>
                    <a:bodyPr/>
                    <a:lstStyle/>
                    <a:p>
                      <a:pPr algn="l" rtl="0" fontAlgn="b"/>
                      <a:r>
                        <a:rPr lang="fr-FR" sz="1600" b="0" i="0" u="none" strike="noStrike">
                          <a:solidFill>
                            <a:srgbClr val="000000"/>
                          </a:solidFill>
                          <a:latin typeface="Arial"/>
                        </a:rPr>
                        <a:t>Penser ne pas pouvoir faire ce travail jusqu'à 60 ans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9040">
                <a:tc>
                  <a:txBody>
                    <a:bodyPr/>
                    <a:lstStyle/>
                    <a:p>
                      <a:pPr algn="l" fontAlgn="t"/>
                      <a:r>
                        <a:rPr lang="fr-FR" sz="1600" b="0" i="0" u="none" strike="noStrike">
                          <a:solidFill>
                            <a:srgbClr val="000000"/>
                          </a:solidFill>
                          <a:latin typeface="Arial"/>
                        </a:rPr>
                        <a:t>Peur de perdre son emploi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6358">
                <a:tc>
                  <a:txBody>
                    <a:bodyPr/>
                    <a:lstStyle/>
                    <a:p>
                      <a:pPr algn="l" fontAlgn="t"/>
                      <a:r>
                        <a:rPr lang="fr-FR" sz="1600" b="0" i="0" u="none" strike="noStrike">
                          <a:solidFill>
                            <a:srgbClr val="000000"/>
                          </a:solidFill>
                          <a:latin typeface="Arial"/>
                        </a:rPr>
                        <a:t>Ergonomie insatisfaisante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7086">
                <a:tc>
                  <a:txBody>
                    <a:bodyPr/>
                    <a:lstStyle/>
                    <a:p>
                      <a:pPr algn="l" fontAlgn="t"/>
                      <a:r>
                        <a:rPr lang="fr-FR" sz="1600" b="0" i="0" u="none" strike="noStrike">
                          <a:solidFill>
                            <a:srgbClr val="000000"/>
                          </a:solidFill>
                          <a:latin typeface="Arial"/>
                        </a:rPr>
                        <a:t>Peur au travail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,009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fr-FR" sz="1600" b="0" i="0" u="none" strike="noStrike">
                          <a:solidFill>
                            <a:srgbClr val="000000"/>
                          </a:solidFill>
                          <a:latin typeface="Arial"/>
                        </a:rPr>
                        <a:t>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3794">
                <a:tc>
                  <a:txBody>
                    <a:bodyPr/>
                    <a:lstStyle/>
                    <a:p>
                      <a:pPr algn="l" fontAlgn="t"/>
                      <a:r>
                        <a:rPr lang="fr-FR" sz="1600" b="0" i="0" u="none" strike="noStrike">
                          <a:solidFill>
                            <a:srgbClr val="000000"/>
                          </a:solidFill>
                          <a:latin typeface="Arial"/>
                        </a:rPr>
                        <a:t>Explications pas claires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dirty="0">
                          <a:solidFill>
                            <a:srgbClr val="000000"/>
                          </a:solidFill>
                          <a:latin typeface="Arial"/>
                        </a:rPr>
                        <a:t>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r>
              <a:tr h="333513">
                <a:tc>
                  <a:txBody>
                    <a:bodyPr/>
                    <a:lstStyle/>
                    <a:p>
                      <a:pPr algn="l" fontAlgn="t"/>
                      <a:r>
                        <a:rPr lang="fr-FR" sz="1600" b="0" i="0" u="none" strike="noStrike" dirty="0">
                          <a:solidFill>
                            <a:srgbClr val="000000"/>
                          </a:solidFill>
                          <a:latin typeface="Arial"/>
                        </a:rPr>
                        <a:t>Pression temporelle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r>
              <a:tr h="333513">
                <a:tc>
                  <a:txBody>
                    <a:bodyPr/>
                    <a:lstStyle/>
                    <a:p>
                      <a:pPr algn="l" fontAlgn="t"/>
                      <a:r>
                        <a:rPr lang="fr-FR" sz="1600" b="0" i="0" u="none" strike="noStrike">
                          <a:solidFill>
                            <a:srgbClr val="000000"/>
                          </a:solidFill>
                          <a:latin typeface="Arial"/>
                        </a:rPr>
                        <a:t>Pas consulté si restructuration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r>
              <a:tr h="254106">
                <a:tc>
                  <a:txBody>
                    <a:bodyPr/>
                    <a:lstStyle/>
                    <a:p>
                      <a:pPr algn="l" fontAlgn="t"/>
                      <a:r>
                        <a:rPr lang="fr-FR" sz="1600" b="0" i="0" u="none" strike="noStrike">
                          <a:solidFill>
                            <a:srgbClr val="000000"/>
                          </a:solidFill>
                          <a:latin typeface="Arial"/>
                        </a:rPr>
                        <a:t>Relation collègue insatisfaisante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r>
              <a:tr h="269986">
                <a:tc>
                  <a:txBody>
                    <a:bodyPr/>
                    <a:lstStyle/>
                    <a:p>
                      <a:pPr algn="l" fontAlgn="t"/>
                      <a:r>
                        <a:rPr lang="fr-FR" sz="1600" b="0" i="0" u="none" strike="noStrike">
                          <a:solidFill>
                            <a:srgbClr val="000000"/>
                          </a:solidFill>
                          <a:latin typeface="Arial"/>
                        </a:rPr>
                        <a:t>Moins de 45 ans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r>
              <a:tr h="285868">
                <a:tc>
                  <a:txBody>
                    <a:bodyPr/>
                    <a:lstStyle/>
                    <a:p>
                      <a:pPr algn="l" fontAlgn="t"/>
                      <a:r>
                        <a:rPr lang="fr-FR" sz="1600" b="0" i="0" u="none" strike="noStrike">
                          <a:solidFill>
                            <a:srgbClr val="000000"/>
                          </a:solidFill>
                          <a:latin typeface="Arial"/>
                        </a:rPr>
                        <a:t>Femme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,089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000000"/>
                          </a:solidFill>
                          <a:latin typeface="Arial"/>
                        </a:rPr>
                        <a:t>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fr-FR" sz="1600" b="0" i="0" u="none" strike="noStrike" dirty="0">
                          <a:solidFill>
                            <a:srgbClr val="000000"/>
                          </a:solidFill>
                          <a:latin typeface="Arial"/>
                        </a:rPr>
                        <a:t>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32</a:t>
            </a:fld>
            <a:endParaRPr lang="fr-FR"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Facteurs de risques pour la présence des 3 signes de souffrance en lien avec le travail :</a:t>
            </a:r>
          </a:p>
        </p:txBody>
      </p:sp>
      <p:graphicFrame>
        <p:nvGraphicFramePr>
          <p:cNvPr id="4" name="Tableau 3"/>
          <p:cNvGraphicFramePr>
            <a:graphicFrameLocks noGrp="1"/>
          </p:cNvGraphicFramePr>
          <p:nvPr/>
        </p:nvGraphicFramePr>
        <p:xfrm>
          <a:off x="473813" y="1703598"/>
          <a:ext cx="8212986" cy="3884400"/>
        </p:xfrm>
        <a:graphic>
          <a:graphicData uri="http://schemas.openxmlformats.org/drawingml/2006/table">
            <a:tbl>
              <a:tblPr/>
              <a:tblGrid>
                <a:gridCol w="3393586"/>
                <a:gridCol w="1204850"/>
                <a:gridCol w="1204850"/>
                <a:gridCol w="1204850"/>
                <a:gridCol w="1204850"/>
              </a:tblGrid>
              <a:tr h="1077296">
                <a:tc>
                  <a:txBody>
                    <a:bodyPr/>
                    <a:lstStyle/>
                    <a:p>
                      <a:pPr>
                        <a:spcAft>
                          <a:spcPts val="0"/>
                        </a:spcAft>
                      </a:pPr>
                      <a:r>
                        <a:rPr lang="fr-FR" sz="1800" dirty="0">
                          <a:solidFill>
                            <a:srgbClr val="000000"/>
                          </a:solidFill>
                          <a:latin typeface="Arial"/>
                          <a:ea typeface="Times New Roman"/>
                          <a:cs typeface="Arial"/>
                        </a:rPr>
                        <a:t>Suspicion de dépression sans lien probable</a:t>
                      </a:r>
                      <a:endParaRPr lang="fr-FR"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solidFill>
                            <a:srgbClr val="000000"/>
                          </a:solidFill>
                          <a:latin typeface="Arial"/>
                          <a:ea typeface="Times New Roman"/>
                          <a:cs typeface="Arial"/>
                        </a:rPr>
                        <a:t>Signif.</a:t>
                      </a:r>
                      <a:endParaRPr lang="fr-FR"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solidFill>
                            <a:srgbClr val="000000"/>
                          </a:solidFill>
                          <a:latin typeface="Arial"/>
                          <a:ea typeface="Times New Roman"/>
                          <a:cs typeface="Arial"/>
                        </a:rPr>
                        <a:t>Odds Ratio</a:t>
                      </a:r>
                      <a:endParaRPr lang="fr-FR" sz="1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solidFill>
                            <a:srgbClr val="000000"/>
                          </a:solidFill>
                          <a:latin typeface="Arial"/>
                          <a:ea typeface="Times New Roman"/>
                          <a:cs typeface="Arial"/>
                        </a:rPr>
                        <a:t>Borne inférieure</a:t>
                      </a:r>
                      <a:endParaRPr lang="fr-FR"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solidFill>
                            <a:srgbClr val="000000"/>
                          </a:solidFill>
                          <a:latin typeface="Arial"/>
                          <a:ea typeface="Times New Roman"/>
                          <a:cs typeface="Arial"/>
                        </a:rPr>
                        <a:t>Borne supérieure</a:t>
                      </a:r>
                      <a:endParaRPr lang="fr-FR"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706">
                <a:tc>
                  <a:txBody>
                    <a:bodyPr/>
                    <a:lstStyle/>
                    <a:p>
                      <a:pPr>
                        <a:spcAft>
                          <a:spcPts val="0"/>
                        </a:spcAft>
                      </a:pPr>
                      <a:r>
                        <a:rPr lang="fr-FR" sz="1800">
                          <a:solidFill>
                            <a:srgbClr val="000000"/>
                          </a:solidFill>
                          <a:latin typeface="Arial"/>
                          <a:ea typeface="Times New Roman"/>
                          <a:cs typeface="Arial"/>
                        </a:rPr>
                        <a:t>Peur de perdre son emploi</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800">
                          <a:solidFill>
                            <a:srgbClr val="000000"/>
                          </a:solidFill>
                          <a:latin typeface="Arial"/>
                          <a:ea typeface="Times New Roman"/>
                          <a:cs typeface="Arial"/>
                        </a:rPr>
                        <a:t>,000</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800">
                          <a:solidFill>
                            <a:srgbClr val="000000"/>
                          </a:solidFill>
                          <a:latin typeface="Arial"/>
                          <a:ea typeface="Times New Roman"/>
                          <a:cs typeface="Arial"/>
                        </a:rPr>
                        <a:t>3,5</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800">
                          <a:solidFill>
                            <a:srgbClr val="000000"/>
                          </a:solidFill>
                          <a:latin typeface="Arial"/>
                          <a:ea typeface="Times New Roman"/>
                          <a:cs typeface="Arial"/>
                        </a:rPr>
                        <a:t>1,8</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1800">
                          <a:solidFill>
                            <a:srgbClr val="000000"/>
                          </a:solidFill>
                          <a:latin typeface="Arial"/>
                          <a:ea typeface="Times New Roman"/>
                          <a:cs typeface="Arial"/>
                        </a:rPr>
                        <a:t>6,8</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4706">
                <a:tc>
                  <a:txBody>
                    <a:bodyPr/>
                    <a:lstStyle/>
                    <a:p>
                      <a:pPr>
                        <a:spcAft>
                          <a:spcPts val="0"/>
                        </a:spcAft>
                      </a:pPr>
                      <a:r>
                        <a:rPr lang="fr-FR" sz="1800">
                          <a:solidFill>
                            <a:srgbClr val="000000"/>
                          </a:solidFill>
                          <a:latin typeface="Arial"/>
                          <a:ea typeface="Times New Roman"/>
                          <a:cs typeface="Arial"/>
                        </a:rPr>
                        <a:t>[sexe=F]</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,001</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3,1</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1,6</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dirty="0">
                          <a:solidFill>
                            <a:srgbClr val="000000"/>
                          </a:solidFill>
                          <a:latin typeface="Arial"/>
                          <a:ea typeface="Times New Roman"/>
                          <a:cs typeface="Arial"/>
                        </a:rPr>
                        <a:t>6,0</a:t>
                      </a:r>
                      <a:endParaRPr lang="fr-FR"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54706">
                <a:tc>
                  <a:txBody>
                    <a:bodyPr/>
                    <a:lstStyle/>
                    <a:p>
                      <a:pPr>
                        <a:spcAft>
                          <a:spcPts val="0"/>
                        </a:spcAft>
                      </a:pPr>
                      <a:r>
                        <a:rPr lang="fr-FR" sz="1800">
                          <a:solidFill>
                            <a:srgbClr val="000000"/>
                          </a:solidFill>
                          <a:latin typeface="Arial"/>
                          <a:ea typeface="Times New Roman"/>
                          <a:cs typeface="Arial"/>
                        </a:rPr>
                        <a:t>Avoir peur au travail</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,002</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4,3</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1,7</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10,9</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54706">
                <a:tc>
                  <a:txBody>
                    <a:bodyPr/>
                    <a:lstStyle/>
                    <a:p>
                      <a:pPr>
                        <a:spcAft>
                          <a:spcPts val="0"/>
                        </a:spcAft>
                      </a:pPr>
                      <a:r>
                        <a:rPr lang="fr-FR" sz="1800">
                          <a:solidFill>
                            <a:srgbClr val="000000"/>
                          </a:solidFill>
                          <a:latin typeface="Arial"/>
                          <a:ea typeface="Times New Roman"/>
                          <a:cs typeface="Arial"/>
                        </a:rPr>
                        <a:t>Difficultés conciliation vie pro et perso</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,003</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2,7</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1,4</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fr-FR" sz="1800">
                          <a:solidFill>
                            <a:srgbClr val="000000"/>
                          </a:solidFill>
                          <a:latin typeface="Arial"/>
                          <a:ea typeface="Times New Roman"/>
                          <a:cs typeface="Arial"/>
                        </a:rPr>
                        <a:t>5,4</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88280">
                <a:tc>
                  <a:txBody>
                    <a:bodyPr/>
                    <a:lstStyle/>
                    <a:p>
                      <a:pPr>
                        <a:spcAft>
                          <a:spcPts val="0"/>
                        </a:spcAft>
                      </a:pPr>
                      <a:r>
                        <a:rPr lang="fr-FR" sz="1800">
                          <a:solidFill>
                            <a:srgbClr val="000000"/>
                          </a:solidFill>
                          <a:latin typeface="Arial"/>
                          <a:ea typeface="Times New Roman"/>
                          <a:cs typeface="Arial"/>
                        </a:rPr>
                        <a:t>Exposé à pression psychologique</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latin typeface="Arial"/>
                          <a:ea typeface="Times New Roman"/>
                          <a:cs typeface="Arial"/>
                        </a:rPr>
                        <a:t>,021</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latin typeface="Arial"/>
                          <a:ea typeface="Times New Roman"/>
                          <a:cs typeface="Arial"/>
                        </a:rPr>
                        <a:t>2,4</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a:solidFill>
                            <a:srgbClr val="000000"/>
                          </a:solidFill>
                          <a:latin typeface="Arial"/>
                          <a:ea typeface="Times New Roman"/>
                          <a:cs typeface="Arial"/>
                        </a:rPr>
                        <a:t>1,1</a:t>
                      </a:r>
                      <a:endParaRPr lang="fr-FR"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800" dirty="0">
                          <a:solidFill>
                            <a:srgbClr val="000000"/>
                          </a:solidFill>
                          <a:latin typeface="Arial"/>
                          <a:ea typeface="Times New Roman"/>
                          <a:cs typeface="Arial"/>
                        </a:rPr>
                        <a:t>5,0</a:t>
                      </a:r>
                      <a:endParaRPr lang="fr-FR"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33</a:t>
            </a:fld>
            <a:endParaRPr lang="fr-FR"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RPS et secteurs d’activité :</a:t>
            </a:r>
          </a:p>
        </p:txBody>
      </p:sp>
      <p:graphicFrame>
        <p:nvGraphicFramePr>
          <p:cNvPr id="5" name="Graphique 4"/>
          <p:cNvGraphicFramePr/>
          <p:nvPr/>
        </p:nvGraphicFramePr>
        <p:xfrm>
          <a:off x="355601" y="1270001"/>
          <a:ext cx="8365066" cy="4656666"/>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34</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7"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p:cTn id="14" dur="500" fill="hold"/>
                                        <p:tgtEl>
                                          <p:spTgt spid="5">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p:cTn id="21" dur="500" fill="hold"/>
                                        <p:tgtEl>
                                          <p:spTgt spid="5">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p:cTn id="28" dur="500" fill="hold"/>
                                        <p:tgtEl>
                                          <p:spTgt spid="5">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chart seriesIdx="2"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 calcmode="lin" valueType="num">
                                      <p:cBhvr>
                                        <p:cTn id="35" dur="500" fill="hold"/>
                                        <p:tgtEl>
                                          <p:spTgt spid="5">
                                            <p:graphicEl>
                                              <a:chart seriesIdx="3" categoryIdx="-4" bldStep="series"/>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chart seriesIdx="3" categoryIdx="-4" bldStep="series"/>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chart seriesIdx="3"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graphicEl>
                                              <a:chart seriesIdx="4" categoryIdx="-4" bldStep="series"/>
                                            </p:graphicEl>
                                          </p:spTgt>
                                        </p:tgtEl>
                                        <p:attrNameLst>
                                          <p:attrName>style.visibility</p:attrName>
                                        </p:attrNameLst>
                                      </p:cBhvr>
                                      <p:to>
                                        <p:strVal val="visible"/>
                                      </p:to>
                                    </p:set>
                                    <p:anim calcmode="lin" valueType="num">
                                      <p:cBhvr>
                                        <p:cTn id="42" dur="500" fill="hold"/>
                                        <p:tgtEl>
                                          <p:spTgt spid="5">
                                            <p:graphicEl>
                                              <a:chart seriesIdx="4" categoryIdx="-4" bldStep="series"/>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chart seriesIdx="4" categoryIdx="-4" bldStep="series"/>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chart seriesIdx="4"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
                                            <p:graphicEl>
                                              <a:chart seriesIdx="5" categoryIdx="-4" bldStep="series"/>
                                            </p:graphicEl>
                                          </p:spTgt>
                                        </p:tgtEl>
                                        <p:attrNameLst>
                                          <p:attrName>style.visibility</p:attrName>
                                        </p:attrNameLst>
                                      </p:cBhvr>
                                      <p:to>
                                        <p:strVal val="visible"/>
                                      </p:to>
                                    </p:set>
                                    <p:anim calcmode="lin" valueType="num">
                                      <p:cBhvr>
                                        <p:cTn id="49" dur="500" fill="hold"/>
                                        <p:tgtEl>
                                          <p:spTgt spid="5">
                                            <p:graphicEl>
                                              <a:chart seriesIdx="5" categoryIdx="-4" bldStep="series"/>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chart seriesIdx="5" categoryIdx="-4" bldStep="series"/>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chart seriesIdx="5"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
                                            <p:graphicEl>
                                              <a:chart seriesIdx="6" categoryIdx="-4" bldStep="series"/>
                                            </p:graphicEl>
                                          </p:spTgt>
                                        </p:tgtEl>
                                        <p:attrNameLst>
                                          <p:attrName>style.visibility</p:attrName>
                                        </p:attrNameLst>
                                      </p:cBhvr>
                                      <p:to>
                                        <p:strVal val="visible"/>
                                      </p:to>
                                    </p:set>
                                    <p:anim calcmode="lin" valueType="num">
                                      <p:cBhvr>
                                        <p:cTn id="56" dur="500" fill="hold"/>
                                        <p:tgtEl>
                                          <p:spTgt spid="5">
                                            <p:graphicEl>
                                              <a:chart seriesIdx="6" categoryIdx="-4" bldStep="series"/>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chart seriesIdx="6" categoryIdx="-4" bldStep="series"/>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chart seriesIdx="6" categoryIdx="-4" bldStep="series"/>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5">
                                            <p:graphicEl>
                                              <a:chart seriesIdx="7" categoryIdx="-4" bldStep="series"/>
                                            </p:graphicEl>
                                          </p:spTgt>
                                        </p:tgtEl>
                                        <p:attrNameLst>
                                          <p:attrName>style.visibility</p:attrName>
                                        </p:attrNameLst>
                                      </p:cBhvr>
                                      <p:to>
                                        <p:strVal val="visible"/>
                                      </p:to>
                                    </p:set>
                                    <p:anim calcmode="lin" valueType="num">
                                      <p:cBhvr>
                                        <p:cTn id="63" dur="500" fill="hold"/>
                                        <p:tgtEl>
                                          <p:spTgt spid="5">
                                            <p:graphicEl>
                                              <a:chart seriesIdx="7" categoryIdx="-4" bldStep="series"/>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chart seriesIdx="7" categoryIdx="-4" bldStep="series"/>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chart seriesIdx="7"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5">
                                            <p:graphicEl>
                                              <a:chart seriesIdx="8" categoryIdx="-4" bldStep="series"/>
                                            </p:graphicEl>
                                          </p:spTgt>
                                        </p:tgtEl>
                                        <p:attrNameLst>
                                          <p:attrName>style.visibility</p:attrName>
                                        </p:attrNameLst>
                                      </p:cBhvr>
                                      <p:to>
                                        <p:strVal val="visible"/>
                                      </p:to>
                                    </p:set>
                                    <p:anim calcmode="lin" valueType="num">
                                      <p:cBhvr>
                                        <p:cTn id="70" dur="500" fill="hold"/>
                                        <p:tgtEl>
                                          <p:spTgt spid="5">
                                            <p:graphicEl>
                                              <a:chart seriesIdx="8" categoryIdx="-4" bldStep="series"/>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chart seriesIdx="8" categoryIdx="-4" bldStep="series"/>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chart seriesIdx="8"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Facteurs de risques et secteurs d’activité. Exemple du sanitaire et social</a:t>
            </a:r>
          </a:p>
        </p:txBody>
      </p:sp>
      <p:graphicFrame>
        <p:nvGraphicFramePr>
          <p:cNvPr id="4" name="Graphique 3"/>
          <p:cNvGraphicFramePr/>
          <p:nvPr/>
        </p:nvGraphicFramePr>
        <p:xfrm>
          <a:off x="220133" y="1032933"/>
          <a:ext cx="8534400" cy="5215467"/>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35</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500" fill="hold"/>
                                        <p:tgtEl>
                                          <p:spTgt spid="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p:cTn id="14" dur="500" fill="hold"/>
                                        <p:tgtEl>
                                          <p:spTgt spid="4">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p:cTn id="21" dur="500" fill="hold"/>
                                        <p:tgtEl>
                                          <p:spTgt spid="4">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RPS et taille des entreprises :</a:t>
            </a:r>
          </a:p>
        </p:txBody>
      </p:sp>
      <p:graphicFrame>
        <p:nvGraphicFramePr>
          <p:cNvPr id="4" name="Graphique 3"/>
          <p:cNvGraphicFramePr/>
          <p:nvPr/>
        </p:nvGraphicFramePr>
        <p:xfrm>
          <a:off x="313796" y="740832"/>
          <a:ext cx="8135938" cy="3103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203200" y="3589866"/>
          <a:ext cx="8940800" cy="3268133"/>
        </p:xfrm>
        <a:graphic>
          <a:graphicData uri="http://schemas.openxmlformats.org/drawingml/2006/chart">
            <c:chart xmlns:c="http://schemas.openxmlformats.org/drawingml/2006/chart" xmlns:r="http://schemas.openxmlformats.org/officeDocument/2006/relationships" r:id="rId4"/>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36</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RPS, taille des entreprises et secteurs d’activité :</a:t>
            </a:r>
          </a:p>
        </p:txBody>
      </p:sp>
      <p:graphicFrame>
        <p:nvGraphicFramePr>
          <p:cNvPr id="5" name="Graphique 4"/>
          <p:cNvGraphicFramePr/>
          <p:nvPr/>
        </p:nvGraphicFramePr>
        <p:xfrm>
          <a:off x="381000" y="1173031"/>
          <a:ext cx="8763000" cy="2670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465665" y="4054254"/>
          <a:ext cx="8407401" cy="2803746"/>
        </p:xfrm>
        <a:graphic>
          <a:graphicData uri="http://schemas.openxmlformats.org/drawingml/2006/chart">
            <c:chart xmlns:c="http://schemas.openxmlformats.org/drawingml/2006/chart" xmlns:r="http://schemas.openxmlformats.org/officeDocument/2006/relationships" r:id="rId4"/>
          </a:graphicData>
        </a:graphic>
      </p:graphicFrame>
      <p:sp>
        <p:nvSpPr>
          <p:cNvPr id="6" name="Espace réservé du numéro de diapositive 5"/>
          <p:cNvSpPr>
            <a:spLocks noGrp="1"/>
          </p:cNvSpPr>
          <p:nvPr>
            <p:ph type="sldNum" sz="quarter" idx="11"/>
          </p:nvPr>
        </p:nvSpPr>
        <p:spPr/>
        <p:txBody>
          <a:bodyPr/>
          <a:lstStyle/>
          <a:p>
            <a:pPr>
              <a:defRPr/>
            </a:pPr>
            <a:fld id="{2F6312F3-82B5-4024-92C9-3C6A1B802268}" type="slidenum">
              <a:rPr lang="fr-FR" altLang="en-US" smtClean="0"/>
              <a:pPr>
                <a:defRPr/>
              </a:pPr>
              <a:t>37</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RPS et âge :</a:t>
            </a:r>
          </a:p>
        </p:txBody>
      </p:sp>
      <p:graphicFrame>
        <p:nvGraphicFramePr>
          <p:cNvPr id="5" name="Graphique 4"/>
          <p:cNvGraphicFramePr/>
          <p:nvPr/>
        </p:nvGraphicFramePr>
        <p:xfrm>
          <a:off x="389468" y="1253067"/>
          <a:ext cx="8534400" cy="438573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38</a:t>
            </a:fld>
            <a:endParaRPr lang="fr-FR"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Facteurs de risques et plus de 45 ans</a:t>
            </a:r>
          </a:p>
        </p:txBody>
      </p:sp>
      <p:graphicFrame>
        <p:nvGraphicFramePr>
          <p:cNvPr id="4" name="Graphique 3"/>
          <p:cNvGraphicFramePr/>
          <p:nvPr/>
        </p:nvGraphicFramePr>
        <p:xfrm>
          <a:off x="270933" y="965199"/>
          <a:ext cx="8534400" cy="5435601"/>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39</a:t>
            </a:fld>
            <a:endParaRPr lang="fr-F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7813"/>
            <a:ext cx="9144000" cy="1139825"/>
          </a:xfrm>
        </p:spPr>
        <p:txBody>
          <a:bodyPr/>
          <a:lstStyle/>
          <a:p>
            <a:r>
              <a:rPr lang="fr-FR" b="1" dirty="0" smtClean="0"/>
              <a:t>            Rappel des objectifs d’EVREST : </a:t>
            </a:r>
            <a:r>
              <a:rPr lang="fr-FR" dirty="0" smtClean="0"/>
              <a:t/>
            </a:r>
            <a:br>
              <a:rPr lang="fr-FR" dirty="0" smtClean="0"/>
            </a:br>
            <a:endParaRPr lang="fr-FR" dirty="0" smtClean="0"/>
          </a:p>
        </p:txBody>
      </p:sp>
      <p:sp>
        <p:nvSpPr>
          <p:cNvPr id="58371" name="Rectangle 3"/>
          <p:cNvSpPr>
            <a:spLocks noChangeArrowheads="1"/>
          </p:cNvSpPr>
          <p:nvPr/>
        </p:nvSpPr>
        <p:spPr bwMode="auto">
          <a:xfrm>
            <a:off x="428625" y="1487488"/>
            <a:ext cx="8715375" cy="4992687"/>
          </a:xfrm>
          <a:prstGeom prst="rect">
            <a:avLst/>
          </a:prstGeom>
          <a:noFill/>
          <a:ln w="9525">
            <a:noFill/>
            <a:miter lim="800000"/>
            <a:headEnd/>
            <a:tailEnd/>
          </a:ln>
          <a:effectLst/>
        </p:spPr>
        <p:txBody>
          <a:bodyPr/>
          <a:lstStyle/>
          <a:p>
            <a:pPr marL="342900" indent="-342900" eaLnBrk="0" hangingPunct="0">
              <a:lnSpc>
                <a:spcPct val="90000"/>
              </a:lnSpc>
              <a:spcBef>
                <a:spcPct val="20000"/>
              </a:spcBef>
              <a:buClr>
                <a:srgbClr val="0099CC"/>
              </a:buClr>
              <a:buSzPct val="65000"/>
              <a:buFont typeface="Wingdings" pitchFamily="2" charset="2"/>
              <a:buChar char="q"/>
            </a:pPr>
            <a:r>
              <a:rPr lang="fr-FR" sz="2800" b="1">
                <a:solidFill>
                  <a:srgbClr val="0033CC"/>
                </a:solidFill>
                <a:latin typeface="Verdana" pitchFamily="34" charset="0"/>
              </a:rPr>
              <a:t>Evaluer les niveaux de risques</a:t>
            </a:r>
            <a:r>
              <a:rPr lang="fr-FR" sz="2800">
                <a:solidFill>
                  <a:srgbClr val="0033CC"/>
                </a:solidFill>
                <a:latin typeface="Verdana" pitchFamily="34" charset="0"/>
              </a:rPr>
              <a:t> et de contraintes professionnelles </a:t>
            </a:r>
          </a:p>
          <a:p>
            <a:pPr marL="342900" indent="-342900" eaLnBrk="0" hangingPunct="0">
              <a:lnSpc>
                <a:spcPct val="90000"/>
              </a:lnSpc>
              <a:spcBef>
                <a:spcPct val="20000"/>
              </a:spcBef>
              <a:buClr>
                <a:srgbClr val="0099CC"/>
              </a:buClr>
              <a:buSzPct val="65000"/>
              <a:buFont typeface="Wingdings" pitchFamily="2" charset="2"/>
              <a:buNone/>
            </a:pPr>
            <a:endParaRPr lang="fr-FR" sz="2800">
              <a:solidFill>
                <a:srgbClr val="0033CC"/>
              </a:solidFill>
              <a:latin typeface="Verdana" pitchFamily="34" charset="0"/>
            </a:endParaRPr>
          </a:p>
          <a:p>
            <a:pPr marL="342900" indent="-342900" eaLnBrk="0" hangingPunct="0">
              <a:lnSpc>
                <a:spcPct val="90000"/>
              </a:lnSpc>
              <a:spcBef>
                <a:spcPct val="20000"/>
              </a:spcBef>
              <a:buClr>
                <a:srgbClr val="0099CC"/>
              </a:buClr>
              <a:buSzPct val="65000"/>
              <a:buFont typeface="Wingdings" pitchFamily="2" charset="2"/>
              <a:buChar char="q"/>
            </a:pPr>
            <a:r>
              <a:rPr lang="fr-FR" sz="2800" b="1">
                <a:solidFill>
                  <a:srgbClr val="0033CC"/>
                </a:solidFill>
                <a:latin typeface="Verdana" pitchFamily="34" charset="0"/>
              </a:rPr>
              <a:t>Evaluer la santé</a:t>
            </a:r>
            <a:r>
              <a:rPr lang="fr-FR" sz="2800">
                <a:solidFill>
                  <a:srgbClr val="0033CC"/>
                </a:solidFill>
                <a:latin typeface="Verdana" pitchFamily="34" charset="0"/>
              </a:rPr>
              <a:t> des populations au travail</a:t>
            </a:r>
          </a:p>
          <a:p>
            <a:pPr marL="342900" indent="-342900" eaLnBrk="0" hangingPunct="0">
              <a:lnSpc>
                <a:spcPct val="90000"/>
              </a:lnSpc>
              <a:spcBef>
                <a:spcPct val="20000"/>
              </a:spcBef>
              <a:buClr>
                <a:srgbClr val="0099CC"/>
              </a:buClr>
              <a:buSzPct val="65000"/>
              <a:buFont typeface="Wingdings" pitchFamily="2" charset="2"/>
              <a:buNone/>
            </a:pPr>
            <a:endParaRPr lang="fr-FR" sz="2800">
              <a:solidFill>
                <a:srgbClr val="0033CC"/>
              </a:solidFill>
              <a:latin typeface="Verdana" pitchFamily="34" charset="0"/>
            </a:endParaRPr>
          </a:p>
          <a:p>
            <a:pPr marL="342900" indent="-342900" eaLnBrk="0" hangingPunct="0">
              <a:lnSpc>
                <a:spcPct val="90000"/>
              </a:lnSpc>
              <a:spcBef>
                <a:spcPct val="20000"/>
              </a:spcBef>
              <a:buClr>
                <a:srgbClr val="0099CC"/>
              </a:buClr>
              <a:buSzPct val="65000"/>
              <a:buFont typeface="Wingdings" pitchFamily="2" charset="2"/>
              <a:buChar char="q"/>
            </a:pPr>
            <a:r>
              <a:rPr lang="fr-FR" sz="2800" b="1">
                <a:solidFill>
                  <a:srgbClr val="0033CC"/>
                </a:solidFill>
                <a:latin typeface="Verdana" pitchFamily="34" charset="0"/>
              </a:rPr>
              <a:t>Explorer les relations SANTE / TRAVAIL</a:t>
            </a:r>
          </a:p>
          <a:p>
            <a:pPr marL="342900" indent="-342900" eaLnBrk="0" hangingPunct="0">
              <a:lnSpc>
                <a:spcPct val="90000"/>
              </a:lnSpc>
              <a:spcBef>
                <a:spcPct val="20000"/>
              </a:spcBef>
              <a:buClr>
                <a:srgbClr val="0099CC"/>
              </a:buClr>
              <a:buSzPct val="65000"/>
              <a:buFont typeface="Wingdings" pitchFamily="2" charset="2"/>
              <a:buNone/>
            </a:pPr>
            <a:endParaRPr lang="fr-FR" sz="2800" b="1">
              <a:solidFill>
                <a:srgbClr val="0033CC"/>
              </a:solidFill>
              <a:latin typeface="Verdana" pitchFamily="34" charset="0"/>
            </a:endParaRPr>
          </a:p>
          <a:p>
            <a:pPr marL="342900" indent="-342900" eaLnBrk="0" hangingPunct="0">
              <a:lnSpc>
                <a:spcPct val="90000"/>
              </a:lnSpc>
              <a:spcBef>
                <a:spcPct val="20000"/>
              </a:spcBef>
              <a:buClr>
                <a:srgbClr val="0099CC"/>
              </a:buClr>
              <a:buSzPct val="65000"/>
              <a:buFont typeface="Wingdings" pitchFamily="2" charset="2"/>
              <a:buChar char="q"/>
            </a:pPr>
            <a:r>
              <a:rPr lang="fr-FR" sz="2800" b="1">
                <a:solidFill>
                  <a:srgbClr val="0033CC"/>
                </a:solidFill>
                <a:latin typeface="Verdana" pitchFamily="34" charset="0"/>
              </a:rPr>
              <a:t>Suivre les évolutions</a:t>
            </a:r>
          </a:p>
          <a:p>
            <a:pPr marL="342900" indent="-342900" eaLnBrk="0" hangingPunct="0">
              <a:lnSpc>
                <a:spcPct val="90000"/>
              </a:lnSpc>
              <a:spcBef>
                <a:spcPct val="20000"/>
              </a:spcBef>
              <a:buClr>
                <a:srgbClr val="0099CC"/>
              </a:buClr>
              <a:buSzPct val="65000"/>
              <a:buFont typeface="Wingdings" pitchFamily="2" charset="2"/>
              <a:buChar char="q"/>
            </a:pPr>
            <a:endParaRPr lang="fr-FR" sz="2800" b="1">
              <a:solidFill>
                <a:srgbClr val="0033CC"/>
              </a:solidFill>
              <a:latin typeface="Verdana" pitchFamily="34" charset="0"/>
            </a:endParaRPr>
          </a:p>
          <a:p>
            <a:pPr marL="342900" indent="-342900" eaLnBrk="0" hangingPunct="0">
              <a:lnSpc>
                <a:spcPct val="90000"/>
              </a:lnSpc>
              <a:spcBef>
                <a:spcPct val="20000"/>
              </a:spcBef>
              <a:buClr>
                <a:srgbClr val="0099CC"/>
              </a:buClr>
              <a:buSzPct val="65000"/>
              <a:buFont typeface="Wingdings" pitchFamily="2" charset="2"/>
              <a:buChar char="q"/>
            </a:pPr>
            <a:r>
              <a:rPr lang="fr-FR" sz="2800" b="1">
                <a:solidFill>
                  <a:srgbClr val="0033CC"/>
                </a:solidFill>
                <a:latin typeface="Verdana" pitchFamily="34" charset="0"/>
              </a:rPr>
              <a:t>Aider à prioriser</a:t>
            </a:r>
            <a:r>
              <a:rPr lang="fr-FR" sz="2800">
                <a:solidFill>
                  <a:srgbClr val="0033CC"/>
                </a:solidFill>
                <a:latin typeface="Verdana" pitchFamily="34" charset="0"/>
              </a:rPr>
              <a:t> et à évaluer les actions de prévention</a:t>
            </a:r>
          </a:p>
          <a:p>
            <a:pPr marL="342900" indent="-342900" eaLnBrk="0" hangingPunct="0">
              <a:spcBef>
                <a:spcPct val="20000"/>
              </a:spcBef>
              <a:buClr>
                <a:srgbClr val="006699"/>
              </a:buClr>
              <a:buSzPct val="65000"/>
              <a:buFont typeface="Wingdings" pitchFamily="2" charset="2"/>
              <a:buChar char="n"/>
            </a:pPr>
            <a:endParaRPr lang="fr-FR" sz="2800">
              <a:latin typeface="Verdana" pitchFamily="34" charset="0"/>
            </a:endParaRPr>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4</a:t>
            </a:fld>
            <a:endParaRPr lang="fr-FR"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fr-FR" sz="2800" dirty="0" smtClean="0"/>
              <a:t>RPS et catégories socioprofessionnelles :</a:t>
            </a:r>
          </a:p>
        </p:txBody>
      </p:sp>
      <p:graphicFrame>
        <p:nvGraphicFramePr>
          <p:cNvPr id="4" name="Graphique 3"/>
          <p:cNvGraphicFramePr/>
          <p:nvPr/>
        </p:nvGraphicFramePr>
        <p:xfrm>
          <a:off x="406400" y="1151467"/>
          <a:ext cx="804333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1"/>
          </p:nvPr>
        </p:nvSpPr>
        <p:spPr/>
        <p:txBody>
          <a:bodyPr/>
          <a:lstStyle/>
          <a:p>
            <a:pPr>
              <a:defRPr/>
            </a:pPr>
            <a:fld id="{2F6312F3-82B5-4024-92C9-3C6A1B802268}" type="slidenum">
              <a:rPr lang="fr-FR" altLang="en-US" smtClean="0"/>
              <a:pPr>
                <a:defRPr/>
              </a:pPr>
              <a:t>40</a:t>
            </a:fld>
            <a:endParaRPr lang="fr-FR"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457200" y="1600200"/>
            <a:ext cx="8686800" cy="2233613"/>
          </a:xfrm>
        </p:spPr>
        <p:txBody>
          <a:bodyPr/>
          <a:lstStyle/>
          <a:p>
            <a:pPr>
              <a:lnSpc>
                <a:spcPct val="90000"/>
              </a:lnSpc>
              <a:buFont typeface="Wingdings" pitchFamily="2" charset="2"/>
              <a:buNone/>
            </a:pPr>
            <a:endParaRPr lang="fr-FR" sz="5100" b="1" dirty="0" smtClean="0">
              <a:solidFill>
                <a:srgbClr val="0070C0"/>
              </a:solidFill>
            </a:endParaRPr>
          </a:p>
          <a:p>
            <a:pPr lvl="1">
              <a:lnSpc>
                <a:spcPct val="90000"/>
              </a:lnSpc>
            </a:pPr>
            <a:r>
              <a:rPr lang="fr-FR" sz="4400" b="1" dirty="0" smtClean="0">
                <a:solidFill>
                  <a:srgbClr val="0070C0"/>
                </a:solidFill>
              </a:rPr>
              <a:t>Evolution du questionnaire</a:t>
            </a:r>
          </a:p>
        </p:txBody>
      </p:sp>
      <p:sp>
        <p:nvSpPr>
          <p:cNvPr id="3" name="Espace réservé du numéro de diapositive 2"/>
          <p:cNvSpPr>
            <a:spLocks noGrp="1"/>
          </p:cNvSpPr>
          <p:nvPr>
            <p:ph type="sldNum" sz="quarter" idx="11"/>
          </p:nvPr>
        </p:nvSpPr>
        <p:spPr/>
        <p:txBody>
          <a:bodyPr/>
          <a:lstStyle/>
          <a:p>
            <a:pPr>
              <a:defRPr/>
            </a:pPr>
            <a:fld id="{2F6312F3-82B5-4024-92C9-3C6A1B802268}" type="slidenum">
              <a:rPr lang="fr-FR" altLang="en-US" smtClean="0"/>
              <a:pPr>
                <a:defRPr/>
              </a:pPr>
              <a:t>41</a:t>
            </a:fld>
            <a:endParaRPr lang="fr-FR"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smtClean="0"/>
              <a:t>Le questionnaire 2014</a:t>
            </a:r>
            <a:endParaRPr lang="fr-FR" b="1" dirty="0"/>
          </a:p>
        </p:txBody>
      </p:sp>
      <p:sp>
        <p:nvSpPr>
          <p:cNvPr id="6" name="Espace réservé du contenu 5"/>
          <p:cNvSpPr>
            <a:spLocks noGrp="1"/>
          </p:cNvSpPr>
          <p:nvPr>
            <p:ph idx="1"/>
          </p:nvPr>
        </p:nvSpPr>
        <p:spPr/>
        <p:txBody>
          <a:bodyPr/>
          <a:lstStyle/>
          <a:p>
            <a:endParaRPr lang="fr-FR"/>
          </a:p>
        </p:txBody>
      </p:sp>
      <p:sp>
        <p:nvSpPr>
          <p:cNvPr id="4" name="Espace réservé du numéro de diapositive 3"/>
          <p:cNvSpPr>
            <a:spLocks noGrp="1"/>
          </p:cNvSpPr>
          <p:nvPr>
            <p:ph type="sldNum" sz="quarter" idx="11"/>
          </p:nvPr>
        </p:nvSpPr>
        <p:spPr/>
        <p:txBody>
          <a:bodyPr/>
          <a:lstStyle/>
          <a:p>
            <a:pPr>
              <a:defRPr/>
            </a:pPr>
            <a:fld id="{CB659974-039B-438D-AAF3-FD27B6766318}" type="slidenum">
              <a:rPr lang="fr-FR" altLang="en-US" smtClean="0"/>
              <a:pPr>
                <a:defRPr/>
              </a:pPr>
              <a:t>42</a:t>
            </a:fld>
            <a:endParaRPr lang="fr-FR" altLang="en-US"/>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887104"/>
            <a:ext cx="9144000" cy="60053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8365" y="3279444"/>
            <a:ext cx="8707271" cy="381000"/>
          </a:xfrm>
          <a:prstGeom prst="rect">
            <a:avLst/>
          </a:prstGeom>
          <a:noFill/>
          <a:ln w="50800">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cxnSp>
        <p:nvCxnSpPr>
          <p:cNvPr id="8" name="Connecteur droit avec flèche 7"/>
          <p:cNvCxnSpPr>
            <a:stCxn id="13315" idx="0"/>
          </p:cNvCxnSpPr>
          <p:nvPr/>
        </p:nvCxnSpPr>
        <p:spPr>
          <a:xfrm flipH="1" flipV="1">
            <a:off x="4244454" y="2279176"/>
            <a:ext cx="327547" cy="100026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15547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smtClean="0"/>
              <a:t>Le questionnaire 2014</a:t>
            </a:r>
            <a:endParaRPr lang="fr-FR" b="1" dirty="0"/>
          </a:p>
        </p:txBody>
      </p:sp>
      <p:sp>
        <p:nvSpPr>
          <p:cNvPr id="6" name="Espace réservé du contenu 5"/>
          <p:cNvSpPr>
            <a:spLocks noGrp="1"/>
          </p:cNvSpPr>
          <p:nvPr>
            <p:ph idx="1"/>
          </p:nvPr>
        </p:nvSpPr>
        <p:spPr/>
        <p:txBody>
          <a:bodyPr/>
          <a:lstStyle/>
          <a:p>
            <a:endParaRPr lang="fr-FR"/>
          </a:p>
        </p:txBody>
      </p:sp>
      <p:sp>
        <p:nvSpPr>
          <p:cNvPr id="4" name="Espace réservé du numéro de diapositive 3"/>
          <p:cNvSpPr>
            <a:spLocks noGrp="1"/>
          </p:cNvSpPr>
          <p:nvPr>
            <p:ph type="sldNum" sz="quarter" idx="11"/>
          </p:nvPr>
        </p:nvSpPr>
        <p:spPr/>
        <p:txBody>
          <a:bodyPr/>
          <a:lstStyle/>
          <a:p>
            <a:pPr>
              <a:defRPr/>
            </a:pPr>
            <a:fld id="{CB659974-039B-438D-AAF3-FD27B6766318}" type="slidenum">
              <a:rPr lang="fr-FR" altLang="en-US" smtClean="0"/>
              <a:pPr>
                <a:defRPr/>
              </a:pPr>
              <a:t>43</a:t>
            </a:fld>
            <a:endParaRPr lang="fr-FR" altLang="en-US"/>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888" y="873457"/>
            <a:ext cx="8980227" cy="59841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Ellipse 1"/>
          <p:cNvSpPr/>
          <p:nvPr/>
        </p:nvSpPr>
        <p:spPr>
          <a:xfrm>
            <a:off x="81888" y="2101755"/>
            <a:ext cx="4490113" cy="204717"/>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506039" y="3660835"/>
            <a:ext cx="4490113" cy="204717"/>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883312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69383" y="281517"/>
            <a:ext cx="7524750" cy="746125"/>
          </a:xfrm>
          <a:prstGeom prst="rect">
            <a:avLst/>
          </a:prstGeom>
          <a:noFill/>
          <a:ln w="9525" algn="ctr">
            <a:noFill/>
            <a:miter lim="800000"/>
            <a:headEnd/>
            <a:tailEnd/>
          </a:ln>
        </p:spPr>
        <p:txBody>
          <a:bodyPr anchor="ctr"/>
          <a:lstStyle/>
          <a:p>
            <a:pPr>
              <a:spcBef>
                <a:spcPct val="0"/>
              </a:spcBef>
              <a:buFontTx/>
              <a:buNone/>
            </a:pPr>
            <a:r>
              <a:rPr lang="fr-FR" sz="2800" b="1" i="1" dirty="0">
                <a:solidFill>
                  <a:srgbClr val="990000"/>
                </a:solidFill>
              </a:rPr>
              <a:t>ESTI </a:t>
            </a:r>
            <a:r>
              <a:rPr lang="fr-FR" sz="2800" b="1" i="1" dirty="0" smtClean="0">
                <a:solidFill>
                  <a:srgbClr val="990000"/>
                </a:solidFill>
              </a:rPr>
              <a:t> - Consultations périodiques </a:t>
            </a:r>
          </a:p>
          <a:p>
            <a:pPr>
              <a:spcBef>
                <a:spcPct val="0"/>
              </a:spcBef>
              <a:buFontTx/>
              <a:buNone/>
            </a:pPr>
            <a:r>
              <a:rPr lang="fr-FR" sz="2800" b="1" i="1" dirty="0" smtClean="0">
                <a:solidFill>
                  <a:srgbClr val="990000"/>
                </a:solidFill>
              </a:rPr>
              <a:t>suivi </a:t>
            </a:r>
            <a:r>
              <a:rPr lang="fr-FR" sz="2800" b="1" i="1" dirty="0">
                <a:solidFill>
                  <a:srgbClr val="990000"/>
                </a:solidFill>
              </a:rPr>
              <a:t>de quelques </a:t>
            </a:r>
            <a:r>
              <a:rPr lang="fr-FR" sz="2800" b="1" i="1" dirty="0" smtClean="0">
                <a:solidFill>
                  <a:srgbClr val="990000"/>
                </a:solidFill>
              </a:rPr>
              <a:t>indicateurs   </a:t>
            </a:r>
            <a:endParaRPr lang="fr-FR" sz="2800" b="1" i="1" dirty="0">
              <a:solidFill>
                <a:srgbClr val="990000"/>
              </a:solidFill>
            </a:endParaRPr>
          </a:p>
        </p:txBody>
      </p:sp>
      <p:graphicFrame>
        <p:nvGraphicFramePr>
          <p:cNvPr id="5124" name="Object 3"/>
          <p:cNvGraphicFramePr>
            <a:graphicFrameLocks noChangeAspect="1"/>
          </p:cNvGraphicFramePr>
          <p:nvPr/>
        </p:nvGraphicFramePr>
        <p:xfrm>
          <a:off x="4216929" y="1057804"/>
          <a:ext cx="4376737" cy="5122862"/>
        </p:xfrm>
        <a:graphic>
          <a:graphicData uri="http://schemas.openxmlformats.org/presentationml/2006/ole">
            <p:oleObj spid="_x0000_s488451" name="Worksheet" r:id="rId4" imgW="3352811" imgH="3657600" progId="Excel.Sheet.8">
              <p:embed/>
            </p:oleObj>
          </a:graphicData>
        </a:graphic>
      </p:graphicFrame>
      <p:graphicFrame>
        <p:nvGraphicFramePr>
          <p:cNvPr id="488452" name="Object 4"/>
          <p:cNvGraphicFramePr>
            <a:graphicFrameLocks noChangeAspect="1"/>
          </p:cNvGraphicFramePr>
          <p:nvPr/>
        </p:nvGraphicFramePr>
        <p:xfrm>
          <a:off x="263525" y="1216025"/>
          <a:ext cx="3629025" cy="4609042"/>
        </p:xfrm>
        <a:graphic>
          <a:graphicData uri="http://schemas.openxmlformats.org/presentationml/2006/ole">
            <p:oleObj spid="_x0000_s488452" name="Worksheet" r:id="rId5" imgW="2314765" imgH="2771851" progId="Excel.Sheet.8">
              <p:embed/>
            </p:oleObj>
          </a:graphicData>
        </a:graphic>
      </p:graphicFrame>
      <p:sp>
        <p:nvSpPr>
          <p:cNvPr id="5" name="Espace réservé du numéro de diapositive 4"/>
          <p:cNvSpPr>
            <a:spLocks noGrp="1"/>
          </p:cNvSpPr>
          <p:nvPr>
            <p:ph type="sldNum" sz="quarter" idx="12"/>
          </p:nvPr>
        </p:nvSpPr>
        <p:spPr/>
        <p:txBody>
          <a:bodyPr/>
          <a:lstStyle/>
          <a:p>
            <a:pPr>
              <a:defRPr/>
            </a:pPr>
            <a:fld id="{44F29A96-900A-4C26-BE5F-AEEF9BDF1E5B}" type="slidenum">
              <a:rPr lang="fr-FR" smtClean="0"/>
              <a:pPr>
                <a:defRPr/>
              </a:pPr>
              <a:t>44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animEffect transition="in" filter="fade">
                                      <p:cBhvr>
                                        <p:cTn id="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fr-FR" smtClean="0"/>
              <a:t>Questions (facultatives) retenues pour le questionnaire 2012</a:t>
            </a:r>
          </a:p>
        </p:txBody>
      </p:sp>
      <p:sp>
        <p:nvSpPr>
          <p:cNvPr id="316419" name="Rectangle 3"/>
          <p:cNvSpPr>
            <a:spLocks noGrp="1" noChangeArrowheads="1"/>
          </p:cNvSpPr>
          <p:nvPr>
            <p:ph type="body" idx="1"/>
          </p:nvPr>
        </p:nvSpPr>
        <p:spPr/>
        <p:txBody>
          <a:bodyPr/>
          <a:lstStyle/>
          <a:p>
            <a:pPr>
              <a:lnSpc>
                <a:spcPct val="80000"/>
              </a:lnSpc>
            </a:pPr>
            <a:r>
              <a:rPr lang="fr-FR" sz="900" smtClean="0"/>
              <a:t> </a:t>
            </a:r>
            <a:r>
              <a:rPr lang="fr-FR" sz="900" i="1" smtClean="0"/>
              <a:t>(Q1)</a:t>
            </a:r>
            <a:r>
              <a:rPr lang="fr-FR" sz="900" smtClean="0"/>
              <a:t> Connaissez-vous votre planning 15 jours à l’avance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p>
          <a:p>
            <a:pPr>
              <a:lnSpc>
                <a:spcPct val="80000"/>
              </a:lnSpc>
              <a:buFont typeface="Wingdings" pitchFamily="2" charset="2"/>
              <a:buNone/>
            </a:pPr>
            <a:r>
              <a:rPr lang="fr-FR" sz="900" smtClean="0"/>
              <a:t>	 </a:t>
            </a:r>
            <a:endParaRPr lang="fr-FR" sz="900" i="1" smtClean="0"/>
          </a:p>
          <a:p>
            <a:pPr>
              <a:lnSpc>
                <a:spcPct val="80000"/>
              </a:lnSpc>
            </a:pPr>
            <a:r>
              <a:rPr lang="fr-FR" sz="900" i="1" smtClean="0"/>
              <a:t>(Q2)</a:t>
            </a:r>
            <a:r>
              <a:rPr lang="fr-FR" sz="900" smtClean="0"/>
              <a:t> En cas de restructuration, de modification des techniques et/ou de l’organisation du travail récents, avez-vous été consulté ?  	</a:t>
            </a:r>
          </a:p>
          <a:p>
            <a:pPr>
              <a:lnSpc>
                <a:spcPct val="80000"/>
              </a:lnSpc>
              <a:buFont typeface="Wingdings" pitchFamily="2" charset="2"/>
              <a:buNone/>
            </a:pPr>
            <a:r>
              <a:rPr lang="fr-FR" sz="900" smtClean="0"/>
              <a:t>	Non concerné  9 </a:t>
            </a:r>
            <a:r>
              <a:rPr lang="fr-FR" sz="900" smtClean="0">
                <a:sym typeface="Wingdings 2" pitchFamily="18" charset="2"/>
              </a:rPr>
              <a:t></a:t>
            </a:r>
            <a:r>
              <a:rPr lang="fr-FR" sz="900" smtClean="0"/>
              <a:t>     Oui 1 </a:t>
            </a:r>
            <a:r>
              <a:rPr lang="fr-FR" sz="900" smtClean="0">
                <a:sym typeface="Wingdings 2" pitchFamily="18" charset="2"/>
              </a:rPr>
              <a:t></a:t>
            </a:r>
            <a:r>
              <a:rPr lang="fr-FR" sz="900" smtClean="0"/>
              <a:t>      Non 2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(Q3)</a:t>
            </a:r>
            <a:r>
              <a:rPr lang="fr-FR" sz="900" smtClean="0"/>
              <a:t> Vivez-vous des tensions avec le public (usagers, clients,…)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 (Q4)</a:t>
            </a:r>
            <a:r>
              <a:rPr lang="fr-FR" sz="900" smtClean="0"/>
              <a:t> Dans votre travail êtes-vous amené à être en contact avec des personnes en situation de détresse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(Q5)</a:t>
            </a:r>
            <a:r>
              <a:rPr lang="fr-FR" sz="900" smtClean="0"/>
              <a:t> Vous arrive-t-il d’avoir peur au travail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(Q6)</a:t>
            </a:r>
            <a:r>
              <a:rPr lang="fr-FR" sz="900" smtClean="0"/>
              <a:t> Vous sentez-vous capable de faire le même travail qu’actuellement jusqu’à 60 ans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(Q7)</a:t>
            </a:r>
            <a:r>
              <a:rPr lang="fr-FR" sz="900" smtClean="0"/>
              <a:t> Recevez-vous des ordres contradictoires de la part d’autres personnes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smtClean="0"/>
          </a:p>
          <a:p>
            <a:pPr>
              <a:lnSpc>
                <a:spcPct val="80000"/>
              </a:lnSpc>
            </a:pPr>
            <a:r>
              <a:rPr lang="fr-FR" sz="900" smtClean="0"/>
              <a:t>(Q8) Généralement, dans votre travail, vous explique-t-on clairement ce que vous avez à faire ?  </a:t>
            </a:r>
          </a:p>
          <a:p>
            <a:pPr>
              <a:lnSpc>
                <a:spcPct val="80000"/>
              </a:lnSpc>
              <a:buFont typeface="Wingdings" pitchFamily="2" charset="2"/>
              <a:buNone/>
            </a:pPr>
            <a:r>
              <a:rPr lang="fr-FR" sz="900" smtClean="0"/>
              <a:t>	Oui 1 </a:t>
            </a:r>
            <a:r>
              <a:rPr lang="fr-FR" sz="900" smtClean="0">
                <a:sym typeface="Wingdings 2" pitchFamily="18" charset="2"/>
              </a:rPr>
              <a:t></a:t>
            </a:r>
            <a:r>
              <a:rPr lang="fr-FR" sz="900" smtClean="0"/>
              <a:t>      Non  2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(Q9)</a:t>
            </a:r>
            <a:r>
              <a:rPr lang="fr-FR" sz="900" smtClean="0"/>
              <a:t> Dans votre travail, devez vous penser à trop de choses à la fois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a:p>
            <a:pPr>
              <a:lnSpc>
                <a:spcPct val="80000"/>
              </a:lnSpc>
              <a:buFont typeface="Wingdings" pitchFamily="2" charset="2"/>
              <a:buNone/>
            </a:pPr>
            <a:endParaRPr lang="fr-FR" sz="900" i="1" smtClean="0"/>
          </a:p>
          <a:p>
            <a:pPr>
              <a:lnSpc>
                <a:spcPct val="80000"/>
              </a:lnSpc>
            </a:pPr>
            <a:r>
              <a:rPr lang="fr-FR" sz="900" i="1" smtClean="0"/>
              <a:t>(Q10)</a:t>
            </a:r>
            <a:r>
              <a:rPr lang="fr-FR" sz="900" smtClean="0"/>
              <a:t> Avez-vous du mal à concilier travail et obligations familiales ?  	</a:t>
            </a:r>
          </a:p>
          <a:p>
            <a:pPr>
              <a:lnSpc>
                <a:spcPct val="80000"/>
              </a:lnSpc>
              <a:buFont typeface="Wingdings" pitchFamily="2" charset="2"/>
              <a:buNone/>
            </a:pPr>
            <a:r>
              <a:rPr lang="fr-FR" sz="900" smtClean="0"/>
              <a:t>	Jamais  0 </a:t>
            </a:r>
            <a:r>
              <a:rPr lang="fr-FR" sz="900" smtClean="0">
                <a:sym typeface="Wingdings 2" pitchFamily="18" charset="2"/>
              </a:rPr>
              <a:t></a:t>
            </a:r>
            <a:r>
              <a:rPr lang="fr-FR" sz="900" smtClean="0"/>
              <a:t>           Parfois  1 </a:t>
            </a:r>
            <a:r>
              <a:rPr lang="fr-FR" sz="900" smtClean="0">
                <a:sym typeface="Wingdings 2" pitchFamily="18" charset="2"/>
              </a:rPr>
              <a:t></a:t>
            </a:r>
            <a:r>
              <a:rPr lang="fr-FR" sz="900" smtClean="0"/>
              <a:t>          Souvent  2 </a:t>
            </a:r>
            <a:r>
              <a:rPr lang="fr-FR" sz="900" smtClean="0">
                <a:sym typeface="Wingdings 2" pitchFamily="18" charset="2"/>
              </a:rPr>
              <a:t></a:t>
            </a:r>
            <a:r>
              <a:rPr lang="fr-FR" sz="900" smtClean="0"/>
              <a:t>              Toujours  3 </a:t>
            </a:r>
            <a:r>
              <a:rPr lang="fr-FR" sz="900" smtClean="0">
                <a:sym typeface="Wingdings 2" pitchFamily="18" charset="2"/>
              </a:rPr>
              <a:t></a:t>
            </a:r>
            <a:r>
              <a:rPr lang="fr-FR" sz="900" smtClean="0"/>
              <a:t>	</a:t>
            </a:r>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45</a:t>
            </a:fld>
            <a:endParaRPr lang="fr-FR"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457200" y="1600200"/>
            <a:ext cx="8229600" cy="2233613"/>
          </a:xfrm>
        </p:spPr>
        <p:txBody>
          <a:bodyPr/>
          <a:lstStyle/>
          <a:p>
            <a:pPr>
              <a:buFont typeface="Wingdings" pitchFamily="2" charset="2"/>
              <a:buNone/>
            </a:pPr>
            <a:endParaRPr lang="fr-FR" sz="5100" smtClean="0"/>
          </a:p>
          <a:p>
            <a:pPr lvl="1"/>
            <a:r>
              <a:rPr lang="fr-FR" sz="4400" smtClean="0"/>
              <a:t>Questions diverses</a:t>
            </a:r>
          </a:p>
        </p:txBody>
      </p:sp>
      <p:sp>
        <p:nvSpPr>
          <p:cNvPr id="3" name="Espace réservé du numéro de diapositive 2"/>
          <p:cNvSpPr>
            <a:spLocks noGrp="1"/>
          </p:cNvSpPr>
          <p:nvPr>
            <p:ph type="sldNum" sz="quarter" idx="11"/>
          </p:nvPr>
        </p:nvSpPr>
        <p:spPr/>
        <p:txBody>
          <a:bodyPr/>
          <a:lstStyle/>
          <a:p>
            <a:pPr>
              <a:defRPr/>
            </a:pPr>
            <a:fld id="{2F6312F3-82B5-4024-92C9-3C6A1B802268}" type="slidenum">
              <a:rPr lang="fr-FR" altLang="en-US" smtClean="0"/>
              <a:pPr>
                <a:defRPr/>
              </a:pPr>
              <a:t>46</a:t>
            </a:fld>
            <a:endParaRPr lang="fr-FR"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altLang="fr-FR" b="1" dirty="0" smtClean="0"/>
              <a:t>La couverture de l’observatoire</a:t>
            </a:r>
          </a:p>
        </p:txBody>
      </p:sp>
      <p:sp>
        <p:nvSpPr>
          <p:cNvPr id="9" name="Espace réservé du contenu 4"/>
          <p:cNvSpPr txBox="1">
            <a:spLocks/>
          </p:cNvSpPr>
          <p:nvPr/>
        </p:nvSpPr>
        <p:spPr bwMode="auto">
          <a:xfrm>
            <a:off x="382555" y="1093108"/>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6699"/>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rgbClr val="0099CC"/>
              </a:buClr>
              <a:buSzPct val="60000"/>
              <a:buFont typeface="Wingdings" pitchFamily="2" charset="2"/>
              <a:buChar char="n"/>
              <a:defRPr sz="2200">
                <a:solidFill>
                  <a:schemeClr val="tx1"/>
                </a:solidFill>
                <a:latin typeface="+mn-lt"/>
              </a:defRPr>
            </a:lvl2pPr>
            <a:lvl3pPr marL="1022350" indent="-350838" algn="l" rtl="0" eaLnBrk="0" fontAlgn="base" hangingPunct="0">
              <a:spcBef>
                <a:spcPct val="20000"/>
              </a:spcBef>
              <a:spcAft>
                <a:spcPct val="0"/>
              </a:spcAft>
              <a:buClr>
                <a:srgbClr val="99FFCC"/>
              </a:buClr>
              <a:buSzPct val="60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6699"/>
              </a:buClr>
              <a:buSzPct val="60000"/>
              <a:buChar char="o"/>
              <a:defRPr sz="2000">
                <a:solidFill>
                  <a:schemeClr val="tx1"/>
                </a:solidFill>
                <a:latin typeface="+mn-lt"/>
              </a:defRPr>
            </a:lvl4pPr>
            <a:lvl5pPr marL="1681163" indent="-339725" algn="l" rtl="0" eaLnBrk="0" fontAlgn="base" hangingPunct="0">
              <a:spcBef>
                <a:spcPct val="20000"/>
              </a:spcBef>
              <a:spcAft>
                <a:spcPct val="0"/>
              </a:spcAft>
              <a:buClr>
                <a:srgbClr val="0099CC"/>
              </a:buClr>
              <a:buSzPct val="60000"/>
              <a:buChar char="o"/>
              <a:defRPr sz="2000">
                <a:solidFill>
                  <a:schemeClr val="tx1"/>
                </a:solidFill>
                <a:latin typeface="+mn-lt"/>
              </a:defRPr>
            </a:lvl5pPr>
            <a:lvl6pPr marL="2138363" indent="-339725" algn="l" rtl="0" fontAlgn="base">
              <a:spcBef>
                <a:spcPct val="20000"/>
              </a:spcBef>
              <a:spcAft>
                <a:spcPct val="0"/>
              </a:spcAft>
              <a:buClr>
                <a:srgbClr val="0099CC"/>
              </a:buClr>
              <a:buSzPct val="60000"/>
              <a:buChar char="o"/>
              <a:defRPr sz="2000">
                <a:solidFill>
                  <a:schemeClr val="tx1"/>
                </a:solidFill>
                <a:latin typeface="+mn-lt"/>
              </a:defRPr>
            </a:lvl6pPr>
            <a:lvl7pPr marL="2595563" indent="-339725" algn="l" rtl="0" fontAlgn="base">
              <a:spcBef>
                <a:spcPct val="20000"/>
              </a:spcBef>
              <a:spcAft>
                <a:spcPct val="0"/>
              </a:spcAft>
              <a:buClr>
                <a:srgbClr val="0099CC"/>
              </a:buClr>
              <a:buSzPct val="60000"/>
              <a:buChar char="o"/>
              <a:defRPr sz="2000">
                <a:solidFill>
                  <a:schemeClr val="tx1"/>
                </a:solidFill>
                <a:latin typeface="+mn-lt"/>
              </a:defRPr>
            </a:lvl7pPr>
            <a:lvl8pPr marL="3052763" indent="-339725" algn="l" rtl="0" fontAlgn="base">
              <a:spcBef>
                <a:spcPct val="20000"/>
              </a:spcBef>
              <a:spcAft>
                <a:spcPct val="0"/>
              </a:spcAft>
              <a:buClr>
                <a:srgbClr val="0099CC"/>
              </a:buClr>
              <a:buSzPct val="60000"/>
              <a:buChar char="o"/>
              <a:defRPr sz="2000">
                <a:solidFill>
                  <a:schemeClr val="tx1"/>
                </a:solidFill>
                <a:latin typeface="+mn-lt"/>
              </a:defRPr>
            </a:lvl8pPr>
            <a:lvl9pPr marL="3509963" indent="-339725" algn="l" rtl="0" fontAlgn="base">
              <a:spcBef>
                <a:spcPct val="20000"/>
              </a:spcBef>
              <a:spcAft>
                <a:spcPct val="0"/>
              </a:spcAft>
              <a:buClr>
                <a:srgbClr val="0099CC"/>
              </a:buClr>
              <a:buSzPct val="60000"/>
              <a:buChar char="o"/>
              <a:defRPr sz="2000">
                <a:solidFill>
                  <a:schemeClr val="tx1"/>
                </a:solidFill>
                <a:latin typeface="+mn-lt"/>
              </a:defRPr>
            </a:lvl9pPr>
          </a:lstStyle>
          <a:p>
            <a:pPr>
              <a:defRPr/>
            </a:pPr>
            <a:r>
              <a:rPr lang="fr-FR" kern="0" dirty="0" smtClean="0"/>
              <a:t>Toutes les régions de la France métropolitaine</a:t>
            </a:r>
          </a:p>
          <a:p>
            <a:pPr lvl="1">
              <a:defRPr/>
            </a:pPr>
            <a:endParaRPr lang="fr-FR" sz="2400" kern="0" dirty="0"/>
          </a:p>
          <a:p>
            <a:pPr>
              <a:defRPr/>
            </a:pPr>
            <a:r>
              <a:rPr lang="fr-FR" kern="0" dirty="0"/>
              <a:t>Des DROMS : </a:t>
            </a:r>
            <a:endParaRPr lang="fr-FR" kern="0" dirty="0" smtClean="0"/>
          </a:p>
          <a:p>
            <a:pPr lvl="1">
              <a:defRPr/>
            </a:pPr>
            <a:r>
              <a:rPr lang="fr-FR" sz="2400" kern="0" dirty="0" smtClean="0"/>
              <a:t>La Réunion</a:t>
            </a:r>
          </a:p>
          <a:p>
            <a:pPr lvl="1">
              <a:defRPr/>
            </a:pPr>
            <a:r>
              <a:rPr lang="fr-FR" sz="2400" kern="0" dirty="0" smtClean="0"/>
              <a:t>Antilles </a:t>
            </a:r>
            <a:r>
              <a:rPr lang="fr-FR" sz="2400" kern="0" dirty="0"/>
              <a:t>– </a:t>
            </a:r>
            <a:r>
              <a:rPr lang="fr-FR" sz="2400" kern="0" dirty="0" smtClean="0"/>
              <a:t>Guyane</a:t>
            </a:r>
          </a:p>
          <a:p>
            <a:pPr lvl="1">
              <a:defRPr/>
            </a:pPr>
            <a:r>
              <a:rPr lang="fr-FR" sz="2400" kern="0" dirty="0" smtClean="0"/>
              <a:t>Nouvelle </a:t>
            </a:r>
            <a:r>
              <a:rPr lang="fr-FR" sz="2400" kern="0" dirty="0"/>
              <a:t>Calédonie</a:t>
            </a:r>
          </a:p>
          <a:p>
            <a:pPr>
              <a:defRPr/>
            </a:pPr>
            <a:endParaRPr lang="fr-FR" kern="0" dirty="0"/>
          </a:p>
          <a:p>
            <a:pPr>
              <a:defRPr/>
            </a:pPr>
            <a:r>
              <a:rPr lang="fr-FR" kern="0" dirty="0" smtClean="0"/>
              <a:t>2 « régions » </a:t>
            </a:r>
            <a:r>
              <a:rPr lang="fr-FR" kern="0" dirty="0"/>
              <a:t>non administratives </a:t>
            </a:r>
            <a:r>
              <a:rPr lang="fr-FR" kern="0" dirty="0" smtClean="0"/>
              <a:t>(exceptions) : </a:t>
            </a:r>
          </a:p>
          <a:p>
            <a:pPr lvl="1">
              <a:defRPr/>
            </a:pPr>
            <a:r>
              <a:rPr lang="fr-FR" sz="2400" kern="0" dirty="0" smtClean="0"/>
              <a:t>IEG (Industries Electriques et Gazières)</a:t>
            </a:r>
          </a:p>
          <a:p>
            <a:pPr lvl="1">
              <a:defRPr/>
            </a:pPr>
            <a:r>
              <a:rPr lang="fr-FR" sz="2400" kern="0" dirty="0" smtClean="0"/>
              <a:t>SNCF</a:t>
            </a:r>
            <a:endParaRPr lang="fr-FR" sz="2400" kern="0" dirty="0"/>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5</a:t>
            </a:fld>
            <a:endParaRPr lang="fr-F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p:spPr>
        <p:txBody>
          <a:bodyPr/>
          <a:lstStyle/>
          <a:p>
            <a:fld id="{B7C76435-8E8A-4899-BC0C-7A27CDCD08CD}" type="slidenum">
              <a:rPr lang="fr-FR" altLang="en-US" smtClean="0"/>
              <a:pPr/>
              <a:t>6</a:t>
            </a:fld>
            <a:endParaRPr lang="fr-FR" altLang="en-US" smtClean="0"/>
          </a:p>
        </p:txBody>
      </p:sp>
      <p:sp>
        <p:nvSpPr>
          <p:cNvPr id="9219" name="Rectangle 6"/>
          <p:cNvSpPr txBox="1">
            <a:spLocks noGrp="1" noChangeArrowheads="1"/>
          </p:cNvSpPr>
          <p:nvPr/>
        </p:nvSpPr>
        <p:spPr bwMode="auto">
          <a:xfrm>
            <a:off x="7010400" y="6400800"/>
            <a:ext cx="2133600" cy="457200"/>
          </a:xfrm>
          <a:prstGeom prst="rect">
            <a:avLst/>
          </a:prstGeom>
          <a:noFill/>
          <a:ln w="9525">
            <a:noFill/>
            <a:miter lim="800000"/>
            <a:headEnd/>
            <a:tailEnd/>
          </a:ln>
        </p:spPr>
        <p:txBody>
          <a:bodyPr anchor="b"/>
          <a:lstStyle/>
          <a:p>
            <a:pPr algn="r"/>
            <a:fld id="{25FC6477-F83F-431C-8126-B3A2999181B5}" type="slidenum">
              <a:rPr lang="fr-FR" altLang="en-US" sz="1200"/>
              <a:pPr algn="r"/>
              <a:t>6</a:t>
            </a:fld>
            <a:endParaRPr lang="fr-FR" altLang="en-US" sz="1200"/>
          </a:p>
        </p:txBody>
      </p:sp>
      <p:sp>
        <p:nvSpPr>
          <p:cNvPr id="9220" name="Rectangle 2"/>
          <p:cNvSpPr>
            <a:spLocks noGrp="1" noChangeArrowheads="1"/>
          </p:cNvSpPr>
          <p:nvPr>
            <p:ph type="title" idx="4294967295"/>
          </p:nvPr>
        </p:nvSpPr>
        <p:spPr/>
        <p:txBody>
          <a:bodyPr/>
          <a:lstStyle/>
          <a:p>
            <a:r>
              <a:rPr lang="fr-FR" b="1" smtClean="0"/>
              <a:t>Evolution des inscriptions des médecins par région </a:t>
            </a:r>
            <a:r>
              <a:rPr lang="fr-FR" sz="2000" b="1" smtClean="0"/>
              <a:t>(au 01/03/2013)</a:t>
            </a:r>
            <a:endParaRPr lang="fr-FR" b="1" smtClean="0"/>
          </a:p>
        </p:txBody>
      </p:sp>
      <p:graphicFrame>
        <p:nvGraphicFramePr>
          <p:cNvPr id="7" name="Graphique 6"/>
          <p:cNvGraphicFramePr>
            <a:graphicFrameLocks/>
          </p:cNvGraphicFramePr>
          <p:nvPr/>
        </p:nvGraphicFramePr>
        <p:xfrm>
          <a:off x="614149" y="1392072"/>
          <a:ext cx="8147714" cy="5349922"/>
        </p:xfrm>
        <a:graphic>
          <a:graphicData uri="http://schemas.openxmlformats.org/drawingml/2006/chart">
            <c:chart xmlns:c="http://schemas.openxmlformats.org/drawingml/2006/chart" xmlns:r="http://schemas.openxmlformats.org/officeDocument/2006/relationships" r:id="rId3"/>
          </a:graphicData>
        </a:graphic>
      </p:graphicFrame>
      <p:sp>
        <p:nvSpPr>
          <p:cNvPr id="6" name="Sourire 5"/>
          <p:cNvSpPr/>
          <p:nvPr/>
        </p:nvSpPr>
        <p:spPr>
          <a:xfrm>
            <a:off x="6705180" y="1765593"/>
            <a:ext cx="288040" cy="2160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7813"/>
            <a:ext cx="8523288" cy="1139825"/>
          </a:xfrm>
        </p:spPr>
        <p:txBody>
          <a:bodyPr/>
          <a:lstStyle/>
          <a:p>
            <a:r>
              <a:rPr lang="fr-FR" smtClean="0"/>
              <a:t>Etat des lieux du dispositif Evrest  :  nb de fiches 10p Evrest saisies </a:t>
            </a:r>
            <a:r>
              <a:rPr lang="fr-FR" sz="2400" smtClean="0"/>
              <a:t>(2011 + 2012)</a:t>
            </a:r>
            <a:endParaRPr lang="fr-FR" sz="1800" smtClean="0"/>
          </a:p>
        </p:txBody>
      </p:sp>
      <p:sp>
        <p:nvSpPr>
          <p:cNvPr id="15363" name="ZoneTexte 10"/>
          <p:cNvSpPr txBox="1">
            <a:spLocks noChangeArrowheads="1"/>
          </p:cNvSpPr>
          <p:nvPr/>
        </p:nvSpPr>
        <p:spPr bwMode="auto">
          <a:xfrm>
            <a:off x="2319338" y="6396038"/>
            <a:ext cx="3235325" cy="461962"/>
          </a:xfrm>
          <a:prstGeom prst="rect">
            <a:avLst/>
          </a:prstGeom>
          <a:noFill/>
          <a:ln w="9525">
            <a:noFill/>
            <a:miter lim="800000"/>
            <a:headEnd/>
            <a:tailEnd/>
          </a:ln>
        </p:spPr>
        <p:txBody>
          <a:bodyPr>
            <a:spAutoFit/>
          </a:bodyPr>
          <a:lstStyle/>
          <a:p>
            <a:r>
              <a:rPr lang="fr-FR" sz="1200"/>
              <a:t>(</a:t>
            </a:r>
            <a:r>
              <a:rPr lang="fr-FR" sz="1200" u="sng"/>
              <a:t>avant</a:t>
            </a:r>
            <a:r>
              <a:rPr lang="fr-FR" sz="1200"/>
              <a:t> réattribution des salariés IEG et SNCF dans leurs régions respectives)</a:t>
            </a:r>
          </a:p>
        </p:txBody>
      </p:sp>
      <p:graphicFrame>
        <p:nvGraphicFramePr>
          <p:cNvPr id="6" name="Graphique 5"/>
          <p:cNvGraphicFramePr>
            <a:graphicFrameLocks/>
          </p:cNvGraphicFramePr>
          <p:nvPr/>
        </p:nvGraphicFramePr>
        <p:xfrm>
          <a:off x="280135" y="1308098"/>
          <a:ext cx="8693623" cy="5318920"/>
        </p:xfrm>
        <a:graphic>
          <a:graphicData uri="http://schemas.openxmlformats.org/drawingml/2006/chart">
            <c:chart xmlns:c="http://schemas.openxmlformats.org/drawingml/2006/chart" xmlns:r="http://schemas.openxmlformats.org/officeDocument/2006/relationships" r:id="rId3"/>
          </a:graphicData>
        </a:graphic>
      </p:graphicFrame>
      <p:sp>
        <p:nvSpPr>
          <p:cNvPr id="5" name="Sourire 4"/>
          <p:cNvSpPr/>
          <p:nvPr/>
        </p:nvSpPr>
        <p:spPr>
          <a:xfrm>
            <a:off x="7993635" y="5398589"/>
            <a:ext cx="288040" cy="2160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1"/>
          </p:nvPr>
        </p:nvSpPr>
        <p:spPr/>
        <p:txBody>
          <a:bodyPr/>
          <a:lstStyle/>
          <a:p>
            <a:pPr>
              <a:defRPr/>
            </a:pPr>
            <a:fld id="{FE32716C-8D81-405B-9FF9-A0DCAE0E0D8B}" type="slidenum">
              <a:rPr lang="fr-FR" altLang="en-US" smtClean="0"/>
              <a:pPr>
                <a:defRPr/>
              </a:pPr>
              <a:t>7</a:t>
            </a:fld>
            <a:endParaRPr lang="fr-F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3"/>
          <p:cNvSpPr>
            <a:spLocks noGrp="1"/>
          </p:cNvSpPr>
          <p:nvPr>
            <p:ph type="title"/>
          </p:nvPr>
        </p:nvSpPr>
        <p:spPr/>
        <p:txBody>
          <a:bodyPr/>
          <a:lstStyle/>
          <a:p>
            <a:r>
              <a:rPr lang="fr-FR" altLang="fr-FR" b="1" dirty="0" smtClean="0"/>
              <a:t>Quelles valorisations nationales ? </a:t>
            </a:r>
          </a:p>
        </p:txBody>
      </p:sp>
      <p:sp>
        <p:nvSpPr>
          <p:cNvPr id="25603" name="Espace réservé du contenu 4"/>
          <p:cNvSpPr>
            <a:spLocks noGrp="1"/>
          </p:cNvSpPr>
          <p:nvPr>
            <p:ph idx="1"/>
          </p:nvPr>
        </p:nvSpPr>
        <p:spPr>
          <a:xfrm>
            <a:off x="0" y="1258246"/>
            <a:ext cx="9144000" cy="5599754"/>
          </a:xfrm>
        </p:spPr>
        <p:txBody>
          <a:bodyPr/>
          <a:lstStyle/>
          <a:p>
            <a:r>
              <a:rPr lang="fr-FR" altLang="fr-FR" sz="2000" dirty="0" smtClean="0"/>
              <a:t>Des publications numériques « EVREST Résultats » :</a:t>
            </a:r>
          </a:p>
          <a:p>
            <a:pPr lvl="1"/>
            <a:r>
              <a:rPr lang="fr-FR" altLang="fr-FR" sz="1800" dirty="0" smtClean="0"/>
              <a:t>N°1 : La Grande Distribution</a:t>
            </a:r>
          </a:p>
          <a:p>
            <a:pPr lvl="1"/>
            <a:r>
              <a:rPr lang="fr-FR" altLang="fr-FR" sz="1800" dirty="0" smtClean="0"/>
              <a:t>N°2 : Les ouvriers du BTP</a:t>
            </a:r>
          </a:p>
          <a:p>
            <a:pPr lvl="1"/>
            <a:r>
              <a:rPr lang="fr-FR" altLang="fr-FR" sz="1800" dirty="0" smtClean="0"/>
              <a:t>N°3 : Les conducteurs routiers</a:t>
            </a:r>
          </a:p>
          <a:p>
            <a:pPr lvl="1"/>
            <a:r>
              <a:rPr lang="fr-FR" altLang="fr-FR" sz="1800" dirty="0" smtClean="0"/>
              <a:t>N°4 : Qu’est ce qui fait la « pénibilité » d’une posture contraignante ?</a:t>
            </a:r>
          </a:p>
          <a:p>
            <a:pPr lvl="1"/>
            <a:r>
              <a:rPr lang="fr-FR" altLang="fr-FR" sz="1800" dirty="0" smtClean="0"/>
              <a:t>N°5 : « Avoir eu un rôle de tuteur… : » qui et dans quel travail ?</a:t>
            </a:r>
          </a:p>
          <a:p>
            <a:pPr lvl="1"/>
            <a:r>
              <a:rPr lang="fr-FR" altLang="fr-FR" sz="1800" dirty="0" smtClean="0"/>
              <a:t>N°6 : </a:t>
            </a:r>
            <a:r>
              <a:rPr lang="fr-FR" sz="1800" i="1" dirty="0" smtClean="0"/>
              <a:t>« </a:t>
            </a:r>
            <a:r>
              <a:rPr lang="fr-FR" sz="1800" dirty="0" smtClean="0"/>
              <a:t>Les métiers de la santé et de l’action sociale »</a:t>
            </a:r>
            <a:endParaRPr lang="fr-FR" altLang="fr-FR" sz="1800" dirty="0" smtClean="0"/>
          </a:p>
          <a:p>
            <a:r>
              <a:rPr lang="fr-FR" altLang="fr-FR" sz="2000" dirty="0" smtClean="0"/>
              <a:t>Un rapport annuel disponible sur internet, portant sur les données recueillies 2 années consécutives </a:t>
            </a:r>
            <a:r>
              <a:rPr lang="fr-FR" altLang="fr-FR" sz="1800" dirty="0" smtClean="0"/>
              <a:t>(servant de « références » pour les enquêtes EVREST en entreprises) :</a:t>
            </a:r>
            <a:endParaRPr lang="fr-FR" altLang="fr-FR" sz="2000" dirty="0" smtClean="0"/>
          </a:p>
          <a:p>
            <a:pPr lvl="1"/>
            <a:r>
              <a:rPr lang="fr-FR" altLang="fr-FR" sz="1800" dirty="0" smtClean="0"/>
              <a:t>National</a:t>
            </a:r>
          </a:p>
          <a:p>
            <a:pPr lvl="1"/>
            <a:r>
              <a:rPr lang="fr-FR" altLang="fr-FR" sz="1800" dirty="0" smtClean="0"/>
              <a:t>Par région (si &gt; 500 fiches)</a:t>
            </a:r>
          </a:p>
          <a:p>
            <a:pPr lvl="1"/>
            <a:r>
              <a:rPr lang="fr-FR" altLang="fr-FR" sz="1800" dirty="0" smtClean="0"/>
              <a:t>Par secteur d’activité (si &gt; 500 fiches)</a:t>
            </a:r>
          </a:p>
          <a:p>
            <a:pPr lvl="1"/>
            <a:r>
              <a:rPr lang="fr-FR" altLang="fr-FR" sz="1800" dirty="0" smtClean="0"/>
              <a:t>Par métier (si &gt; 200 fiches)</a:t>
            </a:r>
            <a:endParaRPr lang="fr-FR" altLang="fr-FR" sz="2000" dirty="0" smtClean="0"/>
          </a:p>
          <a:p>
            <a:r>
              <a:rPr lang="fr-FR" altLang="fr-FR" sz="2000" dirty="0" smtClean="0"/>
              <a:t>Des « Lettres EVREST » (1 par an)</a:t>
            </a:r>
          </a:p>
          <a:p>
            <a:endParaRPr lang="fr-FR" altLang="fr-FR" sz="2000" dirty="0" smtClean="0"/>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8</a:t>
            </a:fld>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p:cTn id="12"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560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p:cTn id="17"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560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 calcmode="lin" valueType="num">
                                      <p:cBhvr>
                                        <p:cTn id="22" dur="5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560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560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p:cTn id="27"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560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 calcmode="lin" valueType="num">
                                      <p:cBhvr>
                                        <p:cTn id="32" dur="5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560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5603">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p:cTn id="37" dur="500" fill="hold"/>
                                        <p:tgtEl>
                                          <p:spTgt spid="2560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560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560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603">
                                            <p:txEl>
                                              <p:pRg st="7" end="7"/>
                                            </p:txEl>
                                          </p:spTgt>
                                        </p:tgtEl>
                                        <p:attrNameLst>
                                          <p:attrName>style.visibility</p:attrName>
                                        </p:attrNameLst>
                                      </p:cBhvr>
                                      <p:to>
                                        <p:strVal val="visible"/>
                                      </p:to>
                                    </p:set>
                                    <p:anim calcmode="lin" valueType="num">
                                      <p:cBhvr>
                                        <p:cTn id="44" dur="500" fill="hold"/>
                                        <p:tgtEl>
                                          <p:spTgt spid="2560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560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5603">
                                            <p:txEl>
                                              <p:pRg st="7" end="7"/>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5603">
                                            <p:txEl>
                                              <p:pRg st="8" end="8"/>
                                            </p:txEl>
                                          </p:spTgt>
                                        </p:tgtEl>
                                        <p:attrNameLst>
                                          <p:attrName>style.visibility</p:attrName>
                                        </p:attrNameLst>
                                      </p:cBhvr>
                                      <p:to>
                                        <p:strVal val="visible"/>
                                      </p:to>
                                    </p:set>
                                    <p:anim calcmode="lin" valueType="num">
                                      <p:cBhvr>
                                        <p:cTn id="49" dur="500" fill="hold"/>
                                        <p:tgtEl>
                                          <p:spTgt spid="2560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560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5603">
                                            <p:txEl>
                                              <p:pRg st="8" end="8"/>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5603">
                                            <p:txEl>
                                              <p:pRg st="9" end="9"/>
                                            </p:txEl>
                                          </p:spTgt>
                                        </p:tgtEl>
                                        <p:attrNameLst>
                                          <p:attrName>style.visibility</p:attrName>
                                        </p:attrNameLst>
                                      </p:cBhvr>
                                      <p:to>
                                        <p:strVal val="visible"/>
                                      </p:to>
                                    </p:set>
                                    <p:anim calcmode="lin" valueType="num">
                                      <p:cBhvr>
                                        <p:cTn id="54" dur="500" fill="hold"/>
                                        <p:tgtEl>
                                          <p:spTgt spid="2560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2560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25603">
                                            <p:txEl>
                                              <p:pRg st="9" end="9"/>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5603">
                                            <p:txEl>
                                              <p:pRg st="10" end="10"/>
                                            </p:txEl>
                                          </p:spTgt>
                                        </p:tgtEl>
                                        <p:attrNameLst>
                                          <p:attrName>style.visibility</p:attrName>
                                        </p:attrNameLst>
                                      </p:cBhvr>
                                      <p:to>
                                        <p:strVal val="visible"/>
                                      </p:to>
                                    </p:set>
                                    <p:anim calcmode="lin" valueType="num">
                                      <p:cBhvr>
                                        <p:cTn id="59" dur="500" fill="hold"/>
                                        <p:tgtEl>
                                          <p:spTgt spid="25603">
                                            <p:txEl>
                                              <p:pRg st="10" end="10"/>
                                            </p:txEl>
                                          </p:spTgt>
                                        </p:tgtEl>
                                        <p:attrNameLst>
                                          <p:attrName>ppt_w</p:attrName>
                                        </p:attrNameLst>
                                      </p:cBhvr>
                                      <p:tavLst>
                                        <p:tav tm="0">
                                          <p:val>
                                            <p:fltVal val="0"/>
                                          </p:val>
                                        </p:tav>
                                        <p:tav tm="100000">
                                          <p:val>
                                            <p:strVal val="#ppt_w"/>
                                          </p:val>
                                        </p:tav>
                                      </p:tavLst>
                                    </p:anim>
                                    <p:anim calcmode="lin" valueType="num">
                                      <p:cBhvr>
                                        <p:cTn id="60" dur="500" fill="hold"/>
                                        <p:tgtEl>
                                          <p:spTgt spid="25603">
                                            <p:txEl>
                                              <p:pRg st="10" end="10"/>
                                            </p:txEl>
                                          </p:spTgt>
                                        </p:tgtEl>
                                        <p:attrNameLst>
                                          <p:attrName>ppt_h</p:attrName>
                                        </p:attrNameLst>
                                      </p:cBhvr>
                                      <p:tavLst>
                                        <p:tav tm="0">
                                          <p:val>
                                            <p:fltVal val="0"/>
                                          </p:val>
                                        </p:tav>
                                        <p:tav tm="100000">
                                          <p:val>
                                            <p:strVal val="#ppt_h"/>
                                          </p:val>
                                        </p:tav>
                                      </p:tavLst>
                                    </p:anim>
                                    <p:animEffect transition="in" filter="fade">
                                      <p:cBhvr>
                                        <p:cTn id="61" dur="500"/>
                                        <p:tgtEl>
                                          <p:spTgt spid="25603">
                                            <p:txEl>
                                              <p:pRg st="10" end="10"/>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5603">
                                            <p:txEl>
                                              <p:pRg st="11" end="11"/>
                                            </p:txEl>
                                          </p:spTgt>
                                        </p:tgtEl>
                                        <p:attrNameLst>
                                          <p:attrName>style.visibility</p:attrName>
                                        </p:attrNameLst>
                                      </p:cBhvr>
                                      <p:to>
                                        <p:strVal val="visible"/>
                                      </p:to>
                                    </p:set>
                                    <p:anim calcmode="lin" valueType="num">
                                      <p:cBhvr>
                                        <p:cTn id="64" dur="500" fill="hold"/>
                                        <p:tgtEl>
                                          <p:spTgt spid="25603">
                                            <p:txEl>
                                              <p:pRg st="11" end="11"/>
                                            </p:txEl>
                                          </p:spTgt>
                                        </p:tgtEl>
                                        <p:attrNameLst>
                                          <p:attrName>ppt_w</p:attrName>
                                        </p:attrNameLst>
                                      </p:cBhvr>
                                      <p:tavLst>
                                        <p:tav tm="0">
                                          <p:val>
                                            <p:fltVal val="0"/>
                                          </p:val>
                                        </p:tav>
                                        <p:tav tm="100000">
                                          <p:val>
                                            <p:strVal val="#ppt_w"/>
                                          </p:val>
                                        </p:tav>
                                      </p:tavLst>
                                    </p:anim>
                                    <p:anim calcmode="lin" valueType="num">
                                      <p:cBhvr>
                                        <p:cTn id="65" dur="500" fill="hold"/>
                                        <p:tgtEl>
                                          <p:spTgt spid="25603">
                                            <p:txEl>
                                              <p:pRg st="11" end="11"/>
                                            </p:txEl>
                                          </p:spTgt>
                                        </p:tgtEl>
                                        <p:attrNameLst>
                                          <p:attrName>ppt_h</p:attrName>
                                        </p:attrNameLst>
                                      </p:cBhvr>
                                      <p:tavLst>
                                        <p:tav tm="0">
                                          <p:val>
                                            <p:fltVal val="0"/>
                                          </p:val>
                                        </p:tav>
                                        <p:tav tm="100000">
                                          <p:val>
                                            <p:strVal val="#ppt_h"/>
                                          </p:val>
                                        </p:tav>
                                      </p:tavLst>
                                    </p:anim>
                                    <p:animEffect transition="in" filter="fade">
                                      <p:cBhvr>
                                        <p:cTn id="66" dur="500"/>
                                        <p:tgtEl>
                                          <p:spTgt spid="25603">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5603">
                                            <p:txEl>
                                              <p:pRg st="12" end="12"/>
                                            </p:txEl>
                                          </p:spTgt>
                                        </p:tgtEl>
                                        <p:attrNameLst>
                                          <p:attrName>style.visibility</p:attrName>
                                        </p:attrNameLst>
                                      </p:cBhvr>
                                      <p:to>
                                        <p:strVal val="visible"/>
                                      </p:to>
                                    </p:set>
                                    <p:anim calcmode="lin" valueType="num">
                                      <p:cBhvr>
                                        <p:cTn id="71" dur="500" fill="hold"/>
                                        <p:tgtEl>
                                          <p:spTgt spid="25603">
                                            <p:txEl>
                                              <p:pRg st="12" end="12"/>
                                            </p:txEl>
                                          </p:spTgt>
                                        </p:tgtEl>
                                        <p:attrNameLst>
                                          <p:attrName>ppt_w</p:attrName>
                                        </p:attrNameLst>
                                      </p:cBhvr>
                                      <p:tavLst>
                                        <p:tav tm="0">
                                          <p:val>
                                            <p:fltVal val="0"/>
                                          </p:val>
                                        </p:tav>
                                        <p:tav tm="100000">
                                          <p:val>
                                            <p:strVal val="#ppt_w"/>
                                          </p:val>
                                        </p:tav>
                                      </p:tavLst>
                                    </p:anim>
                                    <p:anim calcmode="lin" valueType="num">
                                      <p:cBhvr>
                                        <p:cTn id="72" dur="500" fill="hold"/>
                                        <p:tgtEl>
                                          <p:spTgt spid="25603">
                                            <p:txEl>
                                              <p:pRg st="12" end="12"/>
                                            </p:txEl>
                                          </p:spTgt>
                                        </p:tgtEl>
                                        <p:attrNameLst>
                                          <p:attrName>ppt_h</p:attrName>
                                        </p:attrNameLst>
                                      </p:cBhvr>
                                      <p:tavLst>
                                        <p:tav tm="0">
                                          <p:val>
                                            <p:fltVal val="0"/>
                                          </p:val>
                                        </p:tav>
                                        <p:tav tm="100000">
                                          <p:val>
                                            <p:strVal val="#ppt_h"/>
                                          </p:val>
                                        </p:tav>
                                      </p:tavLst>
                                    </p:anim>
                                    <p:animEffect transition="in" filter="fade">
                                      <p:cBhvr>
                                        <p:cTn id="73"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3"/>
          <p:cNvSpPr>
            <a:spLocks noGrp="1"/>
          </p:cNvSpPr>
          <p:nvPr>
            <p:ph type="title"/>
          </p:nvPr>
        </p:nvSpPr>
        <p:spPr>
          <a:xfrm>
            <a:off x="457200" y="277813"/>
            <a:ext cx="8229600" cy="732121"/>
          </a:xfrm>
        </p:spPr>
        <p:txBody>
          <a:bodyPr/>
          <a:lstStyle/>
          <a:p>
            <a:r>
              <a:rPr lang="fr-FR" altLang="fr-FR" b="1" dirty="0" smtClean="0"/>
              <a:t>Quelles valorisations régionale ? </a:t>
            </a:r>
          </a:p>
        </p:txBody>
      </p:sp>
      <p:sp>
        <p:nvSpPr>
          <p:cNvPr id="25603" name="Espace réservé du contenu 4"/>
          <p:cNvSpPr>
            <a:spLocks noGrp="1"/>
          </p:cNvSpPr>
          <p:nvPr>
            <p:ph idx="1"/>
          </p:nvPr>
        </p:nvSpPr>
        <p:spPr>
          <a:xfrm>
            <a:off x="0" y="1487606"/>
            <a:ext cx="9144000" cy="5370394"/>
          </a:xfrm>
        </p:spPr>
        <p:txBody>
          <a:bodyPr/>
          <a:lstStyle/>
          <a:p>
            <a:r>
              <a:rPr lang="fr-FR" altLang="fr-FR" sz="2000" dirty="0" smtClean="0"/>
              <a:t>Données intégrées au tableau de bord santé travail</a:t>
            </a:r>
          </a:p>
          <a:p>
            <a:r>
              <a:rPr lang="fr-FR" altLang="fr-FR" sz="2000" dirty="0" smtClean="0"/>
              <a:t>Utilisé dans la construction du plan santé travail régional</a:t>
            </a:r>
          </a:p>
          <a:p>
            <a:pPr lvl="1"/>
            <a:endParaRPr lang="fr-FR" altLang="fr-FR" sz="1800" dirty="0" smtClean="0"/>
          </a:p>
          <a:p>
            <a:r>
              <a:rPr lang="fr-FR" altLang="fr-FR" sz="2000" dirty="0" smtClean="0"/>
              <a:t>Rapports annuels disponibles sur internet, portant sur les données recueillies 2 années consécutives </a:t>
            </a:r>
            <a:r>
              <a:rPr lang="fr-FR" altLang="fr-FR" sz="1800" dirty="0" smtClean="0"/>
              <a:t>(servant de « références » pour les enquêtes EVREST en entreprises) :</a:t>
            </a:r>
            <a:endParaRPr lang="fr-FR" altLang="fr-FR" sz="2000" dirty="0" smtClean="0"/>
          </a:p>
          <a:p>
            <a:pPr lvl="1"/>
            <a:endParaRPr lang="fr-FR" altLang="fr-FR" sz="2000" dirty="0" smtClean="0"/>
          </a:p>
          <a:p>
            <a:r>
              <a:rPr lang="fr-FR" altLang="fr-FR" sz="2000" dirty="0" smtClean="0"/>
              <a:t>Analyses thématiques présentées lors de manifestations :</a:t>
            </a:r>
          </a:p>
          <a:p>
            <a:pPr lvl="1"/>
            <a:r>
              <a:rPr lang="fr-FR" altLang="fr-FR" sz="1800" dirty="0" smtClean="0"/>
              <a:t>Séniors</a:t>
            </a:r>
          </a:p>
          <a:p>
            <a:pPr lvl="1"/>
            <a:r>
              <a:rPr lang="fr-FR" altLang="fr-FR" sz="1800" dirty="0" smtClean="0"/>
              <a:t>Jeunes</a:t>
            </a:r>
          </a:p>
          <a:p>
            <a:pPr lvl="1"/>
            <a:r>
              <a:rPr lang="fr-FR" altLang="fr-FR" sz="1800" dirty="0" smtClean="0"/>
              <a:t>RPS dans le Var</a:t>
            </a:r>
          </a:p>
          <a:p>
            <a:pPr lvl="1"/>
            <a:r>
              <a:rPr lang="fr-FR" altLang="fr-FR" sz="1800" dirty="0" smtClean="0"/>
              <a:t>EVREST et les RPS</a:t>
            </a:r>
          </a:p>
          <a:p>
            <a:r>
              <a:rPr lang="fr-FR" altLang="fr-FR" sz="2000" dirty="0" smtClean="0"/>
              <a:t>Utilisation dans la construction des projets de services</a:t>
            </a:r>
          </a:p>
          <a:p>
            <a:endParaRPr lang="fr-FR" altLang="fr-FR" sz="2000" dirty="0" smtClean="0"/>
          </a:p>
        </p:txBody>
      </p:sp>
      <p:sp>
        <p:nvSpPr>
          <p:cNvPr id="4" name="Espace réservé du numéro de diapositive 3"/>
          <p:cNvSpPr>
            <a:spLocks noGrp="1"/>
          </p:cNvSpPr>
          <p:nvPr>
            <p:ph type="sldNum" sz="quarter" idx="11"/>
          </p:nvPr>
        </p:nvSpPr>
        <p:spPr/>
        <p:txBody>
          <a:bodyPr/>
          <a:lstStyle/>
          <a:p>
            <a:pPr>
              <a:defRPr/>
            </a:pPr>
            <a:fld id="{2F6312F3-82B5-4024-92C9-3C6A1B802268}" type="slidenum">
              <a:rPr lang="fr-FR" altLang="en-US" smtClean="0"/>
              <a:pPr>
                <a:defRPr/>
              </a:pPr>
              <a:t>9</a:t>
            </a:fld>
            <a:endParaRPr lang="fr-FR"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dure">
  <a:themeElements>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ur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ur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ur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ur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ur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10422</TotalTime>
  <Words>2814</Words>
  <Application>Microsoft Office PowerPoint</Application>
  <PresentationFormat>Affichage à l'écran (4:3)</PresentationFormat>
  <Paragraphs>664</Paragraphs>
  <Slides>46</Slides>
  <Notes>41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46</vt:i4>
      </vt:variant>
    </vt:vector>
  </HeadingPairs>
  <TitlesOfParts>
    <vt:vector size="49" baseType="lpstr">
      <vt:lpstr>Bordure</vt:lpstr>
      <vt:lpstr>Graphique</vt:lpstr>
      <vt:lpstr>Worksheet</vt:lpstr>
      <vt:lpstr>5ème réunion régionale  « EVREST PACA »</vt:lpstr>
      <vt:lpstr>Sommaire</vt:lpstr>
      <vt:lpstr>Diapositive 3</vt:lpstr>
      <vt:lpstr>            Rappel des objectifs d’EVREST :  </vt:lpstr>
      <vt:lpstr>La couverture de l’observatoire</vt:lpstr>
      <vt:lpstr>Evolution des inscriptions des médecins par région (au 01/03/2013)</vt:lpstr>
      <vt:lpstr>Etat des lieux du dispositif Evrest  :  nb de fiches 10p Evrest saisies (2011 + 2012)</vt:lpstr>
      <vt:lpstr>Quelles valorisations nationales ? </vt:lpstr>
      <vt:lpstr>Quelles valorisations régionale ? </vt:lpstr>
      <vt:lpstr>Les participants en PACAC  au 6 janvier 2014</vt:lpstr>
      <vt:lpstr>Nombre de fiches EVREST en PACAC au 6 janvier 2014</vt:lpstr>
      <vt:lpstr>Couverture départementale « 10p » au 6 janvier 2014</vt:lpstr>
      <vt:lpstr>Couverture départementale « 10p » Nombre de fiches par « producteur »</vt:lpstr>
      <vt:lpstr>Projets =&gt; Indicateurs</vt:lpstr>
      <vt:lpstr>Rappels de quelques définitions</vt:lpstr>
      <vt:lpstr>INDICATEURS - Qualités :</vt:lpstr>
      <vt:lpstr>Quels types d’indicateurs ?</vt:lpstr>
      <vt:lpstr>Efficacité ou efficience ?</vt:lpstr>
      <vt:lpstr>Exemple d’utilisation d’indicateurs TMS, Manutention et pénibilité</vt:lpstr>
      <vt:lpstr>Quel indicateur d’exposition ?</vt:lpstr>
      <vt:lpstr>Quel indicateur d’exposition ?</vt:lpstr>
      <vt:lpstr>«TMS dans la grande distribution» L’apport du regard croisé sur les indicateurs</vt:lpstr>
      <vt:lpstr>Diapositive 23</vt:lpstr>
      <vt:lpstr>Diapositive 24</vt:lpstr>
      <vt:lpstr>Exemple d’utilisation d’indicateurs EVREST et les RPS</vt:lpstr>
      <vt:lpstr>Caractéristiques comparées de l’échantillon</vt:lpstr>
      <vt:lpstr>Diapositive 27</vt:lpstr>
      <vt:lpstr>Sérénité indicateur de désadaptation ? </vt:lpstr>
      <vt:lpstr>Questions sur les facteurs de risque psychosociaux</vt:lpstr>
      <vt:lpstr>Principaux « facteurs de risque »</vt:lpstr>
      <vt:lpstr>Facteurs de risques pour la sérénité : Odds Ratio et intervalles de confiance</vt:lpstr>
      <vt:lpstr>Facteurs de risques pour la présence d’un signe de souffrance en lien avec le travail :</vt:lpstr>
      <vt:lpstr>Facteurs de risques pour la présence des 3 signes de souffrance en lien avec le travail :</vt:lpstr>
      <vt:lpstr>RPS et secteurs d’activité :</vt:lpstr>
      <vt:lpstr>Facteurs de risques et secteurs d’activité. Exemple du sanitaire et social</vt:lpstr>
      <vt:lpstr>RPS et taille des entreprises :</vt:lpstr>
      <vt:lpstr>RPS, taille des entreprises et secteurs d’activité :</vt:lpstr>
      <vt:lpstr>RPS et âge :</vt:lpstr>
      <vt:lpstr>Facteurs de risques et plus de 45 ans</vt:lpstr>
      <vt:lpstr>RPS et catégories socioprofessionnelles :</vt:lpstr>
      <vt:lpstr>Diapositive 41</vt:lpstr>
      <vt:lpstr>Le questionnaire 2014</vt:lpstr>
      <vt:lpstr>Le questionnaire 2014</vt:lpstr>
      <vt:lpstr>Diapositive 44</vt:lpstr>
      <vt:lpstr>Questions (facultatives) retenues pour le questionnaire 2012</vt:lpstr>
      <vt:lpstr>Diapositive 46</vt:lpstr>
    </vt:vector>
  </TitlesOfParts>
  <Company>Université Lille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Ariane LEROYER</dc:creator>
  <cp:lastModifiedBy>Gérald MAGALLON</cp:lastModifiedBy>
  <cp:revision>586</cp:revision>
  <dcterms:created xsi:type="dcterms:W3CDTF">2007-10-12T06:50:32Z</dcterms:created>
  <dcterms:modified xsi:type="dcterms:W3CDTF">2014-01-10T14:36:44Z</dcterms:modified>
</cp:coreProperties>
</file>